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  <p:sldMasterId id="2147483674" r:id="rId6"/>
    <p:sldMasterId id="2147483682" r:id="rId7"/>
    <p:sldMasterId id="2147483690" r:id="rId8"/>
  </p:sldMasterIdLst>
  <p:notesMasterIdLst>
    <p:notesMasterId r:id="rId20"/>
  </p:notesMasterIdLst>
  <p:handoutMasterIdLst>
    <p:handoutMasterId r:id="rId21"/>
  </p:handoutMasterIdLst>
  <p:sldIdLst>
    <p:sldId id="256" r:id="rId9"/>
    <p:sldId id="360" r:id="rId10"/>
    <p:sldId id="371" r:id="rId11"/>
    <p:sldId id="362" r:id="rId12"/>
    <p:sldId id="364" r:id="rId13"/>
    <p:sldId id="372" r:id="rId14"/>
    <p:sldId id="373" r:id="rId15"/>
    <p:sldId id="374" r:id="rId16"/>
    <p:sldId id="376" r:id="rId17"/>
    <p:sldId id="377" r:id="rId18"/>
    <p:sldId id="36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859C"/>
    <a:srgbClr val="604A7B"/>
    <a:srgbClr val="E16600"/>
    <a:srgbClr val="76BC43"/>
    <a:srgbClr val="357E58"/>
    <a:srgbClr val="FFFFFF"/>
    <a:srgbClr val="F68B1F"/>
    <a:srgbClr val="035642"/>
    <a:srgbClr val="98C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52" d="100"/>
          <a:sy n="152" d="100"/>
        </p:scale>
        <p:origin x="42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3FD83-07AD-4A9F-AD51-3738E7F5650E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E29708-2828-490F-B0A8-A64C575C6909}">
      <dgm:prSet phldrT="[Text]"/>
      <dgm:spPr/>
      <dgm:t>
        <a:bodyPr/>
        <a:lstStyle/>
        <a:p>
          <a:r>
            <a:rPr lang="en-US" dirty="0" smtClean="0"/>
            <a:t>QOF (Corporation or Partnership)</a:t>
          </a:r>
          <a:endParaRPr lang="en-US" dirty="0"/>
        </a:p>
      </dgm:t>
    </dgm:pt>
    <dgm:pt modelId="{C4A1D44B-B046-42B3-9717-BF7B30339234}" type="parTrans" cxnId="{A010FD11-4F9E-4E0E-A8AC-EC49C2D646D4}">
      <dgm:prSet/>
      <dgm:spPr/>
      <dgm:t>
        <a:bodyPr/>
        <a:lstStyle/>
        <a:p>
          <a:endParaRPr lang="en-US"/>
        </a:p>
      </dgm:t>
    </dgm:pt>
    <dgm:pt modelId="{79122545-7ECA-4503-AAFC-05AC534C48E2}" type="sibTrans" cxnId="{A010FD11-4F9E-4E0E-A8AC-EC49C2D646D4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CC105596-3D1E-453E-BA30-92D43C74CC77}">
      <dgm:prSet phldrT="[Text]"/>
      <dgm:spPr/>
      <dgm:t>
        <a:bodyPr/>
        <a:lstStyle/>
        <a:p>
          <a:r>
            <a:rPr lang="en-US" dirty="0" smtClean="0"/>
            <a:t>QOZB (Stock)</a:t>
          </a:r>
          <a:endParaRPr lang="en-US" dirty="0"/>
        </a:p>
      </dgm:t>
    </dgm:pt>
    <dgm:pt modelId="{F8BB1F87-42DF-464C-8599-BFAE660E60A4}" type="parTrans" cxnId="{7A9E7D28-EB48-42EB-BBFD-66441F402550}">
      <dgm:prSet/>
      <dgm:spPr/>
      <dgm:t>
        <a:bodyPr/>
        <a:lstStyle/>
        <a:p>
          <a:endParaRPr lang="en-US"/>
        </a:p>
      </dgm:t>
    </dgm:pt>
    <dgm:pt modelId="{1F5F4B67-0DF3-4D5D-BF41-200E1155ED9A}" type="sibTrans" cxnId="{7A9E7D28-EB48-42EB-BBFD-66441F402550}">
      <dgm:prSet/>
      <dgm:spPr>
        <a:solidFill>
          <a:schemeClr val="bg1"/>
        </a:solidFill>
        <a:ln>
          <a:noFill/>
        </a:ln>
      </dgm:spPr>
      <dgm:t>
        <a:bodyPr/>
        <a:lstStyle/>
        <a:p>
          <a:endParaRPr lang="en-US"/>
        </a:p>
      </dgm:t>
    </dgm:pt>
    <dgm:pt modelId="{538102C5-E222-4794-BB88-E88ABE3BE6C8}">
      <dgm:prSet phldrT="[Text]"/>
      <dgm:spPr/>
      <dgm:t>
        <a:bodyPr/>
        <a:lstStyle/>
        <a:p>
          <a:r>
            <a:rPr lang="en-US" dirty="0" smtClean="0"/>
            <a:t>Qualified Opportunity Zone Business Property</a:t>
          </a:r>
          <a:endParaRPr lang="en-US" dirty="0"/>
        </a:p>
      </dgm:t>
    </dgm:pt>
    <dgm:pt modelId="{8F5B8C36-CC0B-4A4C-BA84-515AA5B4ED88}" type="parTrans" cxnId="{66895C77-05C8-4D39-B60A-5717B4C00394}">
      <dgm:prSet/>
      <dgm:spPr/>
      <dgm:t>
        <a:bodyPr/>
        <a:lstStyle/>
        <a:p>
          <a:endParaRPr lang="en-US"/>
        </a:p>
      </dgm:t>
    </dgm:pt>
    <dgm:pt modelId="{58204F85-07AA-42A9-9D41-D0FD4972D737}" type="sibTrans" cxnId="{66895C77-05C8-4D39-B60A-5717B4C00394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609D10AC-0D0B-4626-819B-16E324FA78C6}">
      <dgm:prSet phldrT="[Text]"/>
      <dgm:spPr/>
      <dgm:t>
        <a:bodyPr/>
        <a:lstStyle/>
        <a:p>
          <a:r>
            <a:rPr lang="en-US" dirty="0" smtClean="0"/>
            <a:t>QOZB (Partnership)</a:t>
          </a:r>
          <a:endParaRPr lang="en-US" dirty="0"/>
        </a:p>
      </dgm:t>
    </dgm:pt>
    <dgm:pt modelId="{A1D2A449-D4E1-41B2-80F7-1D7E980751B9}" type="parTrans" cxnId="{893E0B06-EA70-48DD-AC3D-D3060E196708}">
      <dgm:prSet/>
      <dgm:spPr/>
      <dgm:t>
        <a:bodyPr/>
        <a:lstStyle/>
        <a:p>
          <a:endParaRPr lang="en-US"/>
        </a:p>
      </dgm:t>
    </dgm:pt>
    <dgm:pt modelId="{342CEEBE-4CCA-47C0-AF5B-2C8A1294D21C}" type="sibTrans" cxnId="{893E0B06-EA70-48DD-AC3D-D3060E19670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5A7719AC-3939-45E9-A2FE-BE5841ABE000}" type="pres">
      <dgm:prSet presAssocID="{9993FD83-07AD-4A9F-AD51-3738E7F565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29A1E8-436B-43C5-9FBB-DF6197701E9E}" type="pres">
      <dgm:prSet presAssocID="{0BE29708-2828-490F-B0A8-A64C575C69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22B8C-8D30-47F6-8B1E-757CA6A5EB72}" type="pres">
      <dgm:prSet presAssocID="{0BE29708-2828-490F-B0A8-A64C575C6909}" presName="spNode" presStyleCnt="0"/>
      <dgm:spPr/>
    </dgm:pt>
    <dgm:pt modelId="{1E348F6A-7F45-4AA4-866B-0EBB46D6C07B}" type="pres">
      <dgm:prSet presAssocID="{79122545-7ECA-4503-AAFC-05AC534C48E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F9CA0AB-C351-4921-B044-DDA3073F49D8}" type="pres">
      <dgm:prSet presAssocID="{CC105596-3D1E-453E-BA30-92D43C74CC7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E2B2D-3D37-48E6-BD88-867D1D868930}" type="pres">
      <dgm:prSet presAssocID="{CC105596-3D1E-453E-BA30-92D43C74CC77}" presName="spNode" presStyleCnt="0"/>
      <dgm:spPr/>
    </dgm:pt>
    <dgm:pt modelId="{C15079BA-B9CC-45B4-8047-0BF6865C87AC}" type="pres">
      <dgm:prSet presAssocID="{1F5F4B67-0DF3-4D5D-BF41-200E1155ED9A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33595F0-2052-4793-BE7A-F974D8A28E17}" type="pres">
      <dgm:prSet presAssocID="{538102C5-E222-4794-BB88-E88ABE3BE6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CEF91-0876-4A4B-83F2-DFD0A5841091}" type="pres">
      <dgm:prSet presAssocID="{538102C5-E222-4794-BB88-E88ABE3BE6C8}" presName="spNode" presStyleCnt="0"/>
      <dgm:spPr/>
    </dgm:pt>
    <dgm:pt modelId="{749E2CE1-7E49-4834-8207-B52CE3C9E181}" type="pres">
      <dgm:prSet presAssocID="{58204F85-07AA-42A9-9D41-D0FD4972D737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4BC9736-70AA-4567-AF40-6F25E3C9B264}" type="pres">
      <dgm:prSet presAssocID="{609D10AC-0D0B-4626-819B-16E324FA78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9BD8B-110E-42F3-A77F-43500278E962}" type="pres">
      <dgm:prSet presAssocID="{609D10AC-0D0B-4626-819B-16E324FA78C6}" presName="spNode" presStyleCnt="0"/>
      <dgm:spPr/>
    </dgm:pt>
    <dgm:pt modelId="{0078F848-24ED-4110-8B09-B5EDA0E1183E}" type="pres">
      <dgm:prSet presAssocID="{342CEEBE-4CCA-47C0-AF5B-2C8A1294D21C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A9E7D28-EB48-42EB-BBFD-66441F402550}" srcId="{9993FD83-07AD-4A9F-AD51-3738E7F5650E}" destId="{CC105596-3D1E-453E-BA30-92D43C74CC77}" srcOrd="1" destOrd="0" parTransId="{F8BB1F87-42DF-464C-8599-BFAE660E60A4}" sibTransId="{1F5F4B67-0DF3-4D5D-BF41-200E1155ED9A}"/>
    <dgm:cxn modelId="{66895C77-05C8-4D39-B60A-5717B4C00394}" srcId="{9993FD83-07AD-4A9F-AD51-3738E7F5650E}" destId="{538102C5-E222-4794-BB88-E88ABE3BE6C8}" srcOrd="2" destOrd="0" parTransId="{8F5B8C36-CC0B-4A4C-BA84-515AA5B4ED88}" sibTransId="{58204F85-07AA-42A9-9D41-D0FD4972D737}"/>
    <dgm:cxn modelId="{5FF43142-C993-432C-B3A2-5FF5B3469D4E}" type="presOf" srcId="{79122545-7ECA-4503-AAFC-05AC534C48E2}" destId="{1E348F6A-7F45-4AA4-866B-0EBB46D6C07B}" srcOrd="0" destOrd="0" presId="urn:microsoft.com/office/officeart/2005/8/layout/cycle5"/>
    <dgm:cxn modelId="{60C21A65-459F-4C8D-9059-D51F36CA87D9}" type="presOf" srcId="{609D10AC-0D0B-4626-819B-16E324FA78C6}" destId="{94BC9736-70AA-4567-AF40-6F25E3C9B264}" srcOrd="0" destOrd="0" presId="urn:microsoft.com/office/officeart/2005/8/layout/cycle5"/>
    <dgm:cxn modelId="{A010FD11-4F9E-4E0E-A8AC-EC49C2D646D4}" srcId="{9993FD83-07AD-4A9F-AD51-3738E7F5650E}" destId="{0BE29708-2828-490F-B0A8-A64C575C6909}" srcOrd="0" destOrd="0" parTransId="{C4A1D44B-B046-42B3-9717-BF7B30339234}" sibTransId="{79122545-7ECA-4503-AAFC-05AC534C48E2}"/>
    <dgm:cxn modelId="{5BBE8D8A-5C7C-4B42-AB5B-ABD8A44BCCE6}" type="presOf" srcId="{58204F85-07AA-42A9-9D41-D0FD4972D737}" destId="{749E2CE1-7E49-4834-8207-B52CE3C9E181}" srcOrd="0" destOrd="0" presId="urn:microsoft.com/office/officeart/2005/8/layout/cycle5"/>
    <dgm:cxn modelId="{59C5AF51-CA8B-4FD2-9FF8-83F3B0B93265}" type="presOf" srcId="{1F5F4B67-0DF3-4D5D-BF41-200E1155ED9A}" destId="{C15079BA-B9CC-45B4-8047-0BF6865C87AC}" srcOrd="0" destOrd="0" presId="urn:microsoft.com/office/officeart/2005/8/layout/cycle5"/>
    <dgm:cxn modelId="{0315927F-719A-4D9D-BDBB-23068E3B9151}" type="presOf" srcId="{9993FD83-07AD-4A9F-AD51-3738E7F5650E}" destId="{5A7719AC-3939-45E9-A2FE-BE5841ABE000}" srcOrd="0" destOrd="0" presId="urn:microsoft.com/office/officeart/2005/8/layout/cycle5"/>
    <dgm:cxn modelId="{C0290D07-909E-4E4A-B256-F41190E6E943}" type="presOf" srcId="{0BE29708-2828-490F-B0A8-A64C575C6909}" destId="{EC29A1E8-436B-43C5-9FBB-DF6197701E9E}" srcOrd="0" destOrd="0" presId="urn:microsoft.com/office/officeart/2005/8/layout/cycle5"/>
    <dgm:cxn modelId="{38A7C754-4F6B-4557-8498-4940C0FA788A}" type="presOf" srcId="{538102C5-E222-4794-BB88-E88ABE3BE6C8}" destId="{D33595F0-2052-4793-BE7A-F974D8A28E17}" srcOrd="0" destOrd="0" presId="urn:microsoft.com/office/officeart/2005/8/layout/cycle5"/>
    <dgm:cxn modelId="{59CD9866-C7E9-4F28-8CAE-B6124BCDB551}" type="presOf" srcId="{CC105596-3D1E-453E-BA30-92D43C74CC77}" destId="{5F9CA0AB-C351-4921-B044-DDA3073F49D8}" srcOrd="0" destOrd="0" presId="urn:microsoft.com/office/officeart/2005/8/layout/cycle5"/>
    <dgm:cxn modelId="{893E0B06-EA70-48DD-AC3D-D3060E196708}" srcId="{9993FD83-07AD-4A9F-AD51-3738E7F5650E}" destId="{609D10AC-0D0B-4626-819B-16E324FA78C6}" srcOrd="3" destOrd="0" parTransId="{A1D2A449-D4E1-41B2-80F7-1D7E980751B9}" sibTransId="{342CEEBE-4CCA-47C0-AF5B-2C8A1294D21C}"/>
    <dgm:cxn modelId="{EE908124-8C96-455B-9ACF-3FA1E4C95F96}" type="presOf" srcId="{342CEEBE-4CCA-47C0-AF5B-2C8A1294D21C}" destId="{0078F848-24ED-4110-8B09-B5EDA0E1183E}" srcOrd="0" destOrd="0" presId="urn:microsoft.com/office/officeart/2005/8/layout/cycle5"/>
    <dgm:cxn modelId="{7D479A61-DC51-4C8A-8FF2-CCFD2F0A1364}" type="presParOf" srcId="{5A7719AC-3939-45E9-A2FE-BE5841ABE000}" destId="{EC29A1E8-436B-43C5-9FBB-DF6197701E9E}" srcOrd="0" destOrd="0" presId="urn:microsoft.com/office/officeart/2005/8/layout/cycle5"/>
    <dgm:cxn modelId="{EBC22EBF-E5BE-4142-AE75-523D5124F56D}" type="presParOf" srcId="{5A7719AC-3939-45E9-A2FE-BE5841ABE000}" destId="{3EF22B8C-8D30-47F6-8B1E-757CA6A5EB72}" srcOrd="1" destOrd="0" presId="urn:microsoft.com/office/officeart/2005/8/layout/cycle5"/>
    <dgm:cxn modelId="{4224F38D-5D8B-46A7-8CA1-3E480BD3766D}" type="presParOf" srcId="{5A7719AC-3939-45E9-A2FE-BE5841ABE000}" destId="{1E348F6A-7F45-4AA4-866B-0EBB46D6C07B}" srcOrd="2" destOrd="0" presId="urn:microsoft.com/office/officeart/2005/8/layout/cycle5"/>
    <dgm:cxn modelId="{9CB03150-CFE3-443C-AE36-B8A5381868D1}" type="presParOf" srcId="{5A7719AC-3939-45E9-A2FE-BE5841ABE000}" destId="{5F9CA0AB-C351-4921-B044-DDA3073F49D8}" srcOrd="3" destOrd="0" presId="urn:microsoft.com/office/officeart/2005/8/layout/cycle5"/>
    <dgm:cxn modelId="{7DA15C66-FB95-4EF5-87BB-7E231C72B745}" type="presParOf" srcId="{5A7719AC-3939-45E9-A2FE-BE5841ABE000}" destId="{A19E2B2D-3D37-48E6-BD88-867D1D868930}" srcOrd="4" destOrd="0" presId="urn:microsoft.com/office/officeart/2005/8/layout/cycle5"/>
    <dgm:cxn modelId="{49D0DB69-B325-48F3-984F-4EFBC007200A}" type="presParOf" srcId="{5A7719AC-3939-45E9-A2FE-BE5841ABE000}" destId="{C15079BA-B9CC-45B4-8047-0BF6865C87AC}" srcOrd="5" destOrd="0" presId="urn:microsoft.com/office/officeart/2005/8/layout/cycle5"/>
    <dgm:cxn modelId="{6E67AF4D-DE05-4A76-9174-920262DA2A2C}" type="presParOf" srcId="{5A7719AC-3939-45E9-A2FE-BE5841ABE000}" destId="{D33595F0-2052-4793-BE7A-F974D8A28E17}" srcOrd="6" destOrd="0" presId="urn:microsoft.com/office/officeart/2005/8/layout/cycle5"/>
    <dgm:cxn modelId="{7D44960A-2CA7-4B03-9024-7CE8504C5DB4}" type="presParOf" srcId="{5A7719AC-3939-45E9-A2FE-BE5841ABE000}" destId="{774CEF91-0876-4A4B-83F2-DFD0A5841091}" srcOrd="7" destOrd="0" presId="urn:microsoft.com/office/officeart/2005/8/layout/cycle5"/>
    <dgm:cxn modelId="{AF228F9D-FDCE-425C-B035-7E63E46F881A}" type="presParOf" srcId="{5A7719AC-3939-45E9-A2FE-BE5841ABE000}" destId="{749E2CE1-7E49-4834-8207-B52CE3C9E181}" srcOrd="8" destOrd="0" presId="urn:microsoft.com/office/officeart/2005/8/layout/cycle5"/>
    <dgm:cxn modelId="{9A7A03B9-BF20-4495-902D-64B25F5CC915}" type="presParOf" srcId="{5A7719AC-3939-45E9-A2FE-BE5841ABE000}" destId="{94BC9736-70AA-4567-AF40-6F25E3C9B264}" srcOrd="9" destOrd="0" presId="urn:microsoft.com/office/officeart/2005/8/layout/cycle5"/>
    <dgm:cxn modelId="{F6984010-4AAE-4722-AA21-E77D3BB24D8D}" type="presParOf" srcId="{5A7719AC-3939-45E9-A2FE-BE5841ABE000}" destId="{AB89BD8B-110E-42F3-A77F-43500278E962}" srcOrd="10" destOrd="0" presId="urn:microsoft.com/office/officeart/2005/8/layout/cycle5"/>
    <dgm:cxn modelId="{4F88790A-A526-4B5B-BFBF-0FB22B735905}" type="presParOf" srcId="{5A7719AC-3939-45E9-A2FE-BE5841ABE000}" destId="{0078F848-24ED-4110-8B09-B5EDA0E1183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9A1E8-436B-43C5-9FBB-DF6197701E9E}">
      <dsp:nvSpPr>
        <dsp:cNvPr id="0" name=""/>
        <dsp:cNvSpPr/>
      </dsp:nvSpPr>
      <dsp:spPr>
        <a:xfrm>
          <a:off x="2136223" y="1383"/>
          <a:ext cx="1290153" cy="838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QOF (Corporation or Partnership)</a:t>
          </a:r>
          <a:endParaRPr lang="en-US" sz="1200" kern="1200" dirty="0"/>
        </a:p>
      </dsp:txBody>
      <dsp:txXfrm>
        <a:off x="2177160" y="42320"/>
        <a:ext cx="1208279" cy="756725"/>
      </dsp:txXfrm>
    </dsp:sp>
    <dsp:sp modelId="{1E348F6A-7F45-4AA4-866B-0EBB46D6C07B}">
      <dsp:nvSpPr>
        <dsp:cNvPr id="0" name=""/>
        <dsp:cNvSpPr/>
      </dsp:nvSpPr>
      <dsp:spPr>
        <a:xfrm>
          <a:off x="1395354" y="420683"/>
          <a:ext cx="2771890" cy="2771890"/>
        </a:xfrm>
        <a:custGeom>
          <a:avLst/>
          <a:gdLst/>
          <a:ahLst/>
          <a:cxnLst/>
          <a:rect l="0" t="0" r="0" b="0"/>
          <a:pathLst>
            <a:path>
              <a:moveTo>
                <a:pt x="2209262" y="271049"/>
              </a:moveTo>
              <a:arcTo wR="1385945" hR="1385945" stAng="18386686" swAng="1634353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CA0AB-C351-4921-B044-DDA3073F49D8}">
      <dsp:nvSpPr>
        <dsp:cNvPr id="0" name=""/>
        <dsp:cNvSpPr/>
      </dsp:nvSpPr>
      <dsp:spPr>
        <a:xfrm>
          <a:off x="3522168" y="1387329"/>
          <a:ext cx="1290153" cy="838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QOZB (Stock)</a:t>
          </a:r>
          <a:endParaRPr lang="en-US" sz="1200" kern="1200" dirty="0"/>
        </a:p>
      </dsp:txBody>
      <dsp:txXfrm>
        <a:off x="3563105" y="1428266"/>
        <a:ext cx="1208279" cy="756725"/>
      </dsp:txXfrm>
    </dsp:sp>
    <dsp:sp modelId="{C15079BA-B9CC-45B4-8047-0BF6865C87AC}">
      <dsp:nvSpPr>
        <dsp:cNvPr id="0" name=""/>
        <dsp:cNvSpPr/>
      </dsp:nvSpPr>
      <dsp:spPr>
        <a:xfrm>
          <a:off x="1395354" y="420683"/>
          <a:ext cx="2771890" cy="2771890"/>
        </a:xfrm>
        <a:custGeom>
          <a:avLst/>
          <a:gdLst/>
          <a:ahLst/>
          <a:cxnLst/>
          <a:rect l="0" t="0" r="0" b="0"/>
          <a:pathLst>
            <a:path>
              <a:moveTo>
                <a:pt x="2628254" y="2000364"/>
              </a:moveTo>
              <a:arcTo wR="1385945" hR="1385945" stAng="1578961" swAng="1634353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595F0-2052-4793-BE7A-F974D8A28E17}">
      <dsp:nvSpPr>
        <dsp:cNvPr id="0" name=""/>
        <dsp:cNvSpPr/>
      </dsp:nvSpPr>
      <dsp:spPr>
        <a:xfrm>
          <a:off x="2136223" y="2773274"/>
          <a:ext cx="1290153" cy="838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Qualified Opportunity Zone Business Property</a:t>
          </a:r>
          <a:endParaRPr lang="en-US" sz="1200" kern="1200" dirty="0"/>
        </a:p>
      </dsp:txBody>
      <dsp:txXfrm>
        <a:off x="2177160" y="2814211"/>
        <a:ext cx="1208279" cy="756725"/>
      </dsp:txXfrm>
    </dsp:sp>
    <dsp:sp modelId="{749E2CE1-7E49-4834-8207-B52CE3C9E181}">
      <dsp:nvSpPr>
        <dsp:cNvPr id="0" name=""/>
        <dsp:cNvSpPr/>
      </dsp:nvSpPr>
      <dsp:spPr>
        <a:xfrm>
          <a:off x="1395354" y="420683"/>
          <a:ext cx="2771890" cy="2771890"/>
        </a:xfrm>
        <a:custGeom>
          <a:avLst/>
          <a:gdLst/>
          <a:ahLst/>
          <a:cxnLst/>
          <a:rect l="0" t="0" r="0" b="0"/>
          <a:pathLst>
            <a:path>
              <a:moveTo>
                <a:pt x="562627" y="2500840"/>
              </a:moveTo>
              <a:arcTo wR="1385945" hR="1385945" stAng="7586686" swAng="1634353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C9736-70AA-4567-AF40-6F25E3C9B264}">
      <dsp:nvSpPr>
        <dsp:cNvPr id="0" name=""/>
        <dsp:cNvSpPr/>
      </dsp:nvSpPr>
      <dsp:spPr>
        <a:xfrm>
          <a:off x="750277" y="1387329"/>
          <a:ext cx="1290153" cy="838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QOZB (Partnership)</a:t>
          </a:r>
          <a:endParaRPr lang="en-US" sz="1200" kern="1200" dirty="0"/>
        </a:p>
      </dsp:txBody>
      <dsp:txXfrm>
        <a:off x="791214" y="1428266"/>
        <a:ext cx="1208279" cy="756725"/>
      </dsp:txXfrm>
    </dsp:sp>
    <dsp:sp modelId="{0078F848-24ED-4110-8B09-B5EDA0E1183E}">
      <dsp:nvSpPr>
        <dsp:cNvPr id="0" name=""/>
        <dsp:cNvSpPr/>
      </dsp:nvSpPr>
      <dsp:spPr>
        <a:xfrm>
          <a:off x="1395354" y="420683"/>
          <a:ext cx="2771890" cy="2771890"/>
        </a:xfrm>
        <a:custGeom>
          <a:avLst/>
          <a:gdLst/>
          <a:ahLst/>
          <a:cxnLst/>
          <a:rect l="0" t="0" r="0" b="0"/>
          <a:pathLst>
            <a:path>
              <a:moveTo>
                <a:pt x="143635" y="771525"/>
              </a:moveTo>
              <a:arcTo wR="1385945" hR="1385945" stAng="12378961" swAng="1634353"/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7C725-67BE-43B0-8C18-DFF56784789E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770C6-1D0B-4ED7-AEC4-B3BB2018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21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42D63-E938-4AED-B70E-593857C403A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38A6B-76A9-4A16-9DBA-8F483928F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0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The objective of the proposed Implementation Guide is to provide question and answer guidance to clarify, explain, or elaborate on the requirements of GASB Statement No. 75, </a:t>
            </a:r>
            <a:r>
              <a:rPr lang="en-US" sz="1600" i="1" dirty="0"/>
              <a:t>Accounting and Financial Reporting for Postemployment Benefits Other Than Pensions, </a:t>
            </a:r>
            <a:r>
              <a:rPr lang="en-US" sz="1600" dirty="0"/>
              <a:t>as amended, and GASB Statement No. 74, </a:t>
            </a:r>
            <a:r>
              <a:rPr lang="en-US" sz="1600" i="1" dirty="0"/>
              <a:t>Financial Reporting for Postemployment Benefit Plans Other Than Pension Plans, </a:t>
            </a:r>
            <a:r>
              <a:rPr lang="en-US" sz="1600" dirty="0"/>
              <a:t>as amended.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8A6B-76A9-4A16-9DBA-8F483928F4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4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The objective of the proposed Implementation Guide is to provide question and answer guidance to clarify, explain, or elaborate on the requirements of GASB Statement No. 75, </a:t>
            </a:r>
            <a:r>
              <a:rPr lang="en-US" sz="1600" i="1" dirty="0"/>
              <a:t>Accounting and Financial Reporting for Postemployment Benefits Other Than Pensions, </a:t>
            </a:r>
            <a:r>
              <a:rPr lang="en-US" sz="1600" dirty="0"/>
              <a:t>as amended, and GASB Statement No. 74, </a:t>
            </a:r>
            <a:r>
              <a:rPr lang="en-US" sz="1600" i="1" dirty="0"/>
              <a:t>Financial Reporting for Postemployment Benefit Plans Other Than Pension Plans, </a:t>
            </a:r>
            <a:r>
              <a:rPr lang="en-US" sz="1600" dirty="0"/>
              <a:t>as amended.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8A6B-76A9-4A16-9DBA-8F483928F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5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953000"/>
          </a:xfrm>
        </p:spPr>
        <p:txBody>
          <a:bodyPr/>
          <a:lstStyle/>
          <a:p>
            <a:r>
              <a:rPr lang="en-US" sz="1100" b="1" dirty="0" smtClean="0"/>
              <a:t>During Session</a:t>
            </a:r>
            <a:r>
              <a:rPr lang="en-US" sz="1100" b="1" baseline="0" dirty="0" smtClean="0"/>
              <a:t> </a:t>
            </a:r>
            <a:r>
              <a:rPr lang="en-US" sz="1100" b="1" dirty="0" smtClean="0"/>
              <a:t>Instructions: </a:t>
            </a:r>
            <a:r>
              <a:rPr lang="en-US" sz="1100" dirty="0" smtClean="0"/>
              <a:t> </a:t>
            </a:r>
            <a:r>
              <a:rPr lang="en-US" sz="1100" b="1" dirty="0" smtClean="0"/>
              <a:t>Participate Using Conferences i/o</a:t>
            </a:r>
          </a:p>
          <a:p>
            <a:r>
              <a:rPr lang="en-US" sz="1100" b="0" i="1" dirty="0" smtClean="0"/>
              <a:t>(Note:</a:t>
            </a:r>
            <a:r>
              <a:rPr lang="en-US" sz="1100" b="0" i="1" baseline="0" dirty="0" smtClean="0"/>
              <a:t> </a:t>
            </a:r>
            <a:r>
              <a:rPr lang="en-US" sz="1100" b="0" i="1" dirty="0" smtClean="0"/>
              <a:t>Insert poll and social Q&amp;</a:t>
            </a:r>
            <a:r>
              <a:rPr lang="en-US" sz="1100" b="0" i="1" baseline="0" dirty="0" smtClean="0"/>
              <a:t>A </a:t>
            </a:r>
            <a:r>
              <a:rPr lang="en-US" sz="1100" b="0" i="1" dirty="0" smtClean="0"/>
              <a:t>instructional</a:t>
            </a:r>
            <a:r>
              <a:rPr lang="en-US" sz="1100" b="0" i="1" baseline="0" dirty="0" smtClean="0"/>
              <a:t> s</a:t>
            </a:r>
            <a:r>
              <a:rPr lang="en-US" sz="1100" b="0" i="1" dirty="0" smtClean="0"/>
              <a:t>lide at beginning</a:t>
            </a:r>
            <a:r>
              <a:rPr lang="en-US" sz="1100" b="0" i="1" baseline="0" dirty="0" smtClean="0"/>
              <a:t> of PPT slide deck.)</a:t>
            </a:r>
            <a:endParaRPr lang="en-US" sz="1100" b="1" kern="1200" dirty="0" smtClean="0">
              <a:solidFill>
                <a:schemeClr val="tx1"/>
              </a:solidFill>
              <a:effectLst/>
            </a:endParaRPr>
          </a:p>
          <a:p>
            <a:pPr lvl="0"/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1. Poll Questions:</a:t>
            </a:r>
            <a:endParaRPr lang="en-US" sz="1100" kern="1200" dirty="0" smtClean="0">
              <a:solidFill>
                <a:schemeClr val="tx1"/>
              </a:solidFill>
              <a:effectLst/>
            </a:endParaRPr>
          </a:p>
          <a:p>
            <a:pPr marL="685800" lvl="1" indent="-228600">
              <a:buFont typeface="+mj-lt"/>
              <a:buAutoNum type="alphaLcParenR"/>
            </a:pPr>
            <a:r>
              <a:rPr lang="en-US" sz="1100" kern="1200" dirty="0" smtClean="0">
                <a:solidFill>
                  <a:schemeClr val="tx1"/>
                </a:solidFill>
                <a:effectLst/>
              </a:rPr>
              <a:t>Navigate to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https://cb.cnf.io 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on your mobile device (just like you would access any other website).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kern="1200" dirty="0" smtClean="0">
                <a:solidFill>
                  <a:schemeClr val="tx1"/>
                </a:solidFill>
                <a:effectLst/>
              </a:rPr>
              <a:t>Respond to Polls when they appear on your screen.</a:t>
            </a:r>
          </a:p>
          <a:p>
            <a:pPr lvl="0"/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2. Social Q&amp;A:</a:t>
            </a:r>
            <a:endParaRPr lang="en-US" sz="1100" kern="1200" dirty="0" smtClean="0">
              <a:solidFill>
                <a:schemeClr val="tx1"/>
              </a:solidFill>
              <a:effectLst/>
            </a:endParaRPr>
          </a:p>
          <a:p>
            <a:pPr marL="685800" lvl="1" indent="-228600">
              <a:buFont typeface="+mj-lt"/>
              <a:buAutoNum type="alphaLcParenR"/>
            </a:pPr>
            <a:r>
              <a:rPr lang="en-US" sz="1100" kern="1200" dirty="0" smtClean="0">
                <a:solidFill>
                  <a:schemeClr val="tx1"/>
                </a:solidFill>
                <a:effectLst/>
              </a:rPr>
              <a:t>Click the ‘+ Ask’ button to submit a question to presenter/moderator.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kern="1200" dirty="0" smtClean="0">
                <a:solidFill>
                  <a:schemeClr val="tx1"/>
                </a:solidFill>
                <a:effectLst/>
              </a:rPr>
              <a:t>Up-Vote other questions by using the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^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 arrow on the left-hand side of each question so “best” questions will move to top of the list.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kern="1200" dirty="0" smtClean="0">
                <a:solidFill>
                  <a:schemeClr val="tx1"/>
                </a:solidFill>
                <a:effectLst/>
              </a:rPr>
              <a:t>Presenter will answer top questions at end of the session.</a:t>
            </a:r>
          </a:p>
          <a:p>
            <a:pPr marL="685800" lvl="1" indent="-228600">
              <a:buFont typeface="+mj-lt"/>
              <a:buAutoNum type="alphaLcParenR"/>
            </a:pP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Note: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 Some sessions will not use this feature.</a:t>
            </a:r>
          </a:p>
          <a:p>
            <a:r>
              <a:rPr lang="en-US" sz="1100" b="1" dirty="0" smtClean="0"/>
              <a:t>Before session begins: Welcome and Instructions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100" i="0" dirty="0" smtClean="0"/>
              <a:t>“Welcome everyone. We’re going to be using a product called Conferences i/o that will allow you to interact with us during this session.</a:t>
            </a:r>
            <a:r>
              <a:rPr lang="en-US" sz="1100" i="0" baseline="0" dirty="0" smtClean="0"/>
              <a:t>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100" i="0" dirty="0" smtClean="0"/>
              <a:t>With a mobile device (smartphone, tablet, laptop, etc.) please take 30 seconds right now, take out your device. go to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https://cb.cnf.io </a:t>
            </a:r>
            <a:r>
              <a:rPr lang="en-US" sz="1100" i="0" dirty="0" smtClean="0"/>
              <a:t>.</a:t>
            </a:r>
            <a:r>
              <a:rPr lang="en-US" sz="1100" i="0" baseline="0" dirty="0" smtClean="0"/>
              <a:t> </a:t>
            </a:r>
            <a:r>
              <a:rPr lang="en-US" sz="1100" i="0" dirty="0" smtClean="0"/>
              <a:t> then bookmark</a:t>
            </a:r>
            <a:r>
              <a:rPr lang="en-US" sz="1100" i="0" baseline="0" dirty="0" smtClean="0"/>
              <a:t> the URL.</a:t>
            </a:r>
            <a:endParaRPr lang="en-US" sz="1100" i="0" dirty="0" smtClean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sz="1100" i="0" dirty="0" smtClean="0"/>
              <a:t>The URL is also being projected on the screen at the front of the room. </a:t>
            </a:r>
          </a:p>
          <a:p>
            <a:pPr marL="173422" marR="0" indent="-17342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i="0" dirty="0" smtClean="0"/>
              <a:t>You can use this tool to respond to presenter polls,</a:t>
            </a:r>
            <a:r>
              <a:rPr lang="en-US" sz="1100" i="0" baseline="0" dirty="0" smtClean="0"/>
              <a:t> </a:t>
            </a:r>
            <a:r>
              <a:rPr lang="en-US" sz="1100" i="0" dirty="0" smtClean="0"/>
              <a:t>ask questions, and up-vote other attendees’ questions so the best questions move</a:t>
            </a:r>
            <a:r>
              <a:rPr lang="en-US" sz="1100" i="0" baseline="0" dirty="0" smtClean="0"/>
              <a:t> to the top of the list</a:t>
            </a:r>
            <a:r>
              <a:rPr lang="en-US" sz="1100" i="0" dirty="0" smtClean="0"/>
              <a:t>. </a:t>
            </a:r>
          </a:p>
          <a:p>
            <a:pPr marL="173422" marR="0" indent="-17342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i="0" dirty="0" smtClean="0"/>
              <a:t>The presenter</a:t>
            </a:r>
            <a:r>
              <a:rPr lang="en-US" sz="1100" i="0" baseline="0" dirty="0" smtClean="0"/>
              <a:t> will answer the top questions at the end of the session.</a:t>
            </a:r>
            <a:endParaRPr lang="en-US" sz="1100" i="0" dirty="0" smtClean="0"/>
          </a:p>
          <a:p>
            <a:pPr marL="173422" marR="0" indent="-17342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i="0" dirty="0" smtClean="0"/>
              <a:t>Again that URL is </a:t>
            </a:r>
            <a:r>
              <a:rPr lang="en-US" sz="1100" b="1" kern="1200" dirty="0" smtClean="0">
                <a:solidFill>
                  <a:schemeClr val="tx1"/>
                </a:solidFill>
                <a:effectLst/>
              </a:rPr>
              <a:t>https://cb.cnf.io </a:t>
            </a:r>
          </a:p>
          <a:p>
            <a:pPr marL="173422" marR="0" indent="-17342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i="0" dirty="0" smtClean="0"/>
              <a:t>Speaker</a:t>
            </a:r>
            <a:r>
              <a:rPr lang="en-US" sz="1100" b="1" i="0" baseline="0" dirty="0" smtClean="0"/>
              <a:t> Note:</a:t>
            </a:r>
            <a:endParaRPr lang="en-US" sz="1100" b="1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i="0" kern="1200" baseline="0" dirty="0" smtClean="0">
                <a:solidFill>
                  <a:schemeClr val="tx1"/>
                </a:solidFill>
                <a:effectLst/>
              </a:rPr>
              <a:t>For the Social Q&amp;A: V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ote moves questions up in the list – speaker would say something like “I will answer top 5 questions at the end of the session. Please add questions and up vote the</a:t>
            </a:r>
            <a:r>
              <a:rPr lang="en-US" sz="1100" kern="1200" baseline="0" dirty="0" smtClean="0">
                <a:solidFill>
                  <a:schemeClr val="tx1"/>
                </a:solidFill>
                <a:effectLst/>
              </a:rPr>
              <a:t> best questions</a:t>
            </a:r>
            <a:r>
              <a:rPr lang="en-US" sz="1100" kern="1200" dirty="0" smtClean="0">
                <a:solidFill>
                  <a:schemeClr val="tx1"/>
                </a:solidFill>
                <a:effectLst/>
              </a:rPr>
              <a:t> so your favorite is on top.”</a:t>
            </a:r>
          </a:p>
          <a:p>
            <a:pPr marL="685800" lvl="1" indent="-228600">
              <a:buFont typeface="+mj-lt"/>
              <a:buAutoNum type="alphaLcParenR"/>
            </a:pPr>
            <a:endParaRPr lang="en-US" sz="1100" kern="1200" dirty="0" smtClean="0">
              <a:solidFill>
                <a:schemeClr val="tx1"/>
              </a:solidFill>
              <a:effectLst/>
            </a:endParaRP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8A6B-76A9-4A16-9DBA-8F483928F4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2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is a live content slide. When playing this presentation as a slideshow, and as long as the Conferences i/ o Windows PowerPoint Add - In is installed, this slide will be where live content appears. Please leave the following Slide Code tag in place: &lt;cnf&gt;RF16PEWX92T4E463&lt;/cnf&gt;.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8A6B-76A9-4A16-9DBA-8F483928F4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57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D28EA-78BD-4423-BD70-CC8E5432E2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51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645" y="438150"/>
            <a:ext cx="2706754" cy="1445419"/>
          </a:xfrm>
        </p:spPr>
        <p:txBody>
          <a:bodyPr>
            <a:noAutofit/>
          </a:bodyPr>
          <a:lstStyle>
            <a:lvl1pPr algn="l">
              <a:defRPr sz="3600" i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644" y="2495549"/>
            <a:ext cx="2706755" cy="1140619"/>
          </a:xfr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POC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" y="4294252"/>
            <a:ext cx="2209800" cy="4762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93645" y="2190750"/>
            <a:ext cx="2590800" cy="311464"/>
          </a:xfrm>
          <a:prstGeom prst="rect">
            <a:avLst/>
          </a:prstGeom>
          <a:noFill/>
        </p:spPr>
        <p:txBody>
          <a:bodyPr wrap="square" lIns="95091" tIns="47546" rIns="95091" bIns="47546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SPEAKERS</a:t>
            </a:r>
            <a:endParaRPr lang="en-US" sz="130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73"/>
          <a:stretch/>
        </p:blipFill>
        <p:spPr>
          <a:xfrm>
            <a:off x="136590" y="3899574"/>
            <a:ext cx="3505200" cy="42477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657600" y="0"/>
            <a:ext cx="5486400" cy="51435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0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1"/>
          </p:nvPr>
        </p:nvSpPr>
        <p:spPr>
          <a:xfrm>
            <a:off x="457200" y="1593973"/>
            <a:ext cx="8229600" cy="257797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71550"/>
            <a:ext cx="9144000" cy="4171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7746"/>
            <a:ext cx="4038600" cy="2965203"/>
          </a:xfrm>
        </p:spPr>
        <p:txBody>
          <a:bodyPr>
            <a:noAutofit/>
          </a:bodyPr>
          <a:lstStyle>
            <a:lvl1pPr marL="0" indent="0">
              <a:buClr>
                <a:srgbClr val="357E58"/>
              </a:buClr>
              <a:buFont typeface="Webdings" pitchFamily="18" charset="2"/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588574"/>
            <a:ext cx="4038600" cy="2964375"/>
          </a:xfrm>
        </p:spPr>
        <p:txBody>
          <a:bodyPr>
            <a:noAutofit/>
          </a:bodyPr>
          <a:lstStyle>
            <a:lvl1pPr marL="0" indent="0">
              <a:buClr>
                <a:srgbClr val="357E58"/>
              </a:buClr>
              <a:buFont typeface="Webdings" pitchFamily="18" charset="2"/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05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466850"/>
          </a:xfrm>
          <a:solidFill>
            <a:srgbClr val="357E58">
              <a:alpha val="85098"/>
            </a:srgbClr>
          </a:solidFill>
        </p:spPr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04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2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71550"/>
            <a:ext cx="9144000" cy="3581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57800" y="971550"/>
            <a:ext cx="3429000" cy="3581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4495800" cy="2990850"/>
          </a:xfrm>
        </p:spPr>
        <p:txBody>
          <a:bodyPr anchor="ctr"/>
          <a:lstStyle>
            <a:lvl1pPr marL="0" indent="0">
              <a:spcBef>
                <a:spcPts val="1800"/>
              </a:spcBef>
              <a:buClr>
                <a:srgbClr val="357E58"/>
              </a:buClr>
              <a:buFont typeface="Webdings" pitchFamily="18" charset="2"/>
              <a:buNone/>
              <a:defRPr sz="280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29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104900"/>
            <a:ext cx="6858000" cy="552450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143000" y="2114550"/>
            <a:ext cx="6858000" cy="192405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983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AA67-849A-4396-8F07-30C5E55993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5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428750"/>
            <a:ext cx="4041775" cy="6858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90750"/>
            <a:ext cx="4041775" cy="2133600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Webdings" pitchFamily="18" charset="2"/>
              <a:buChar char="4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876799" y="361950"/>
            <a:ext cx="4038601" cy="1031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74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1625" y="1428750"/>
            <a:ext cx="4041775" cy="6858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301625" y="2190750"/>
            <a:ext cx="4041775" cy="2133600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Webdings" pitchFamily="18" charset="2"/>
              <a:buChar char="4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04799" y="361950"/>
            <a:ext cx="4038601" cy="1031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27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1"/>
          </p:nvPr>
        </p:nvSpPr>
        <p:spPr>
          <a:xfrm>
            <a:off x="457200" y="1593973"/>
            <a:ext cx="8229600" cy="257797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34678"/>
            <a:ext cx="8229600" cy="331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57E58"/>
              </a:buClr>
              <a:buSzTx/>
              <a:buFont typeface="Webdings" pitchFamily="18" charset="2"/>
              <a:buChar char="4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57E58"/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57E58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57E5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5854"/>
            <a:ext cx="1600200" cy="34484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76824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4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71550"/>
            <a:ext cx="9144000" cy="4171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7746"/>
            <a:ext cx="4038600" cy="2965203"/>
          </a:xfrm>
        </p:spPr>
        <p:txBody>
          <a:bodyPr>
            <a:noAutofit/>
          </a:bodyPr>
          <a:lstStyle>
            <a:lvl1pPr marL="0" indent="0">
              <a:buClr>
                <a:srgbClr val="357E58"/>
              </a:buClr>
              <a:buFont typeface="Webdings" pitchFamily="18" charset="2"/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588574"/>
            <a:ext cx="4038600" cy="2964375"/>
          </a:xfrm>
        </p:spPr>
        <p:txBody>
          <a:bodyPr>
            <a:noAutofit/>
          </a:bodyPr>
          <a:lstStyle>
            <a:lvl1pPr marL="0" indent="0">
              <a:buClr>
                <a:srgbClr val="357E58"/>
              </a:buClr>
              <a:buFont typeface="Webdings" pitchFamily="18" charset="2"/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4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3394"/>
            <a:ext cx="1600200" cy="3448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466850"/>
          </a:xfrm>
          <a:solidFill>
            <a:srgbClr val="76BC43">
              <a:alpha val="85098"/>
            </a:srgbClr>
          </a:solidFill>
        </p:spPr>
        <p:txBody>
          <a:bodyPr/>
          <a:lstStyle>
            <a:lvl1pPr>
              <a:lnSpc>
                <a:spcPct val="80000"/>
              </a:lnSpc>
              <a:defRPr sz="36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6770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71550"/>
            <a:ext cx="9144000" cy="358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57800" y="971550"/>
            <a:ext cx="3429000" cy="3581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4495800" cy="2990850"/>
          </a:xfrm>
        </p:spPr>
        <p:txBody>
          <a:bodyPr anchor="ctr"/>
          <a:lstStyle>
            <a:lvl1pPr marL="0" indent="0">
              <a:spcBef>
                <a:spcPts val="1800"/>
              </a:spcBef>
              <a:buClr>
                <a:srgbClr val="357E58"/>
              </a:buClr>
              <a:buFont typeface="Webdings" pitchFamily="18" charset="2"/>
              <a:buNone/>
              <a:defRPr sz="280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94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104900"/>
            <a:ext cx="6858000" cy="552450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1143000" y="2114550"/>
            <a:ext cx="6858000" cy="192405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50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428750"/>
            <a:ext cx="4041775" cy="6858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90750"/>
            <a:ext cx="4041775" cy="2133600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Webdings" pitchFamily="18" charset="2"/>
              <a:buChar char="4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876799" y="361950"/>
            <a:ext cx="4038601" cy="1031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63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1625" y="1428750"/>
            <a:ext cx="4041775" cy="6858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301625" y="2190750"/>
            <a:ext cx="4041775" cy="2133600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Webdings" pitchFamily="18" charset="2"/>
              <a:buChar char="4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04799" y="361950"/>
            <a:ext cx="4038601" cy="1031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95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1"/>
          </p:nvPr>
        </p:nvSpPr>
        <p:spPr>
          <a:xfrm>
            <a:off x="457200" y="1593973"/>
            <a:ext cx="8229600" cy="257797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67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71550"/>
            <a:ext cx="9144000" cy="41719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7746"/>
            <a:ext cx="4038600" cy="2965203"/>
          </a:xfrm>
        </p:spPr>
        <p:txBody>
          <a:bodyPr>
            <a:noAutofit/>
          </a:bodyPr>
          <a:lstStyle>
            <a:lvl1pPr marL="0" indent="0">
              <a:buClr>
                <a:srgbClr val="357E58"/>
              </a:buClr>
              <a:buFont typeface="Webdings" pitchFamily="18" charset="2"/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588574"/>
            <a:ext cx="4038600" cy="2964375"/>
          </a:xfrm>
        </p:spPr>
        <p:txBody>
          <a:bodyPr>
            <a:noAutofit/>
          </a:bodyPr>
          <a:lstStyle>
            <a:lvl1pPr marL="0" indent="0">
              <a:buClr>
                <a:srgbClr val="357E58"/>
              </a:buClr>
              <a:buFont typeface="Webdings" pitchFamily="18" charset="2"/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91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466850"/>
          </a:xfrm>
          <a:solidFill>
            <a:srgbClr val="E16600">
              <a:alpha val="85098"/>
            </a:srgbClr>
          </a:solidFill>
        </p:spPr>
        <p:txBody>
          <a:bodyPr/>
          <a:lstStyle>
            <a:lvl1pPr>
              <a:lnSpc>
                <a:spcPct val="80000"/>
              </a:lnSpc>
              <a:defRPr sz="36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468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71550"/>
            <a:ext cx="9144000" cy="358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57800" y="971550"/>
            <a:ext cx="3429000" cy="3581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4495800" cy="2990850"/>
          </a:xfrm>
        </p:spPr>
        <p:txBody>
          <a:bodyPr anchor="ctr"/>
          <a:lstStyle>
            <a:lvl1pPr marL="0" indent="0">
              <a:spcBef>
                <a:spcPts val="1800"/>
              </a:spcBef>
              <a:buClr>
                <a:srgbClr val="357E58"/>
              </a:buClr>
              <a:buFont typeface="Webdings" pitchFamily="18" charset="2"/>
              <a:buNone/>
              <a:defRPr sz="280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713872"/>
            <a:ext cx="8229600" cy="283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57E58"/>
              </a:buClr>
              <a:buSzTx/>
              <a:buFont typeface="Webdings" pitchFamily="18" charset="2"/>
              <a:buChar char="4"/>
              <a:tabLst/>
              <a:defRPr sz="2000"/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57E58"/>
              </a:buClr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14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400"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57E58"/>
              </a:buClr>
              <a:buSzTx/>
              <a:buFont typeface="Webdings" pitchFamily="18" charset="2"/>
              <a:buChar char="4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57E58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5854"/>
            <a:ext cx="1600200" cy="34484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76824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BDB19-25B1-4017-A898-197AB37B8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276350"/>
            <a:ext cx="8229600" cy="353290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623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104900"/>
            <a:ext cx="6858000" cy="552450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1143000" y="2114550"/>
            <a:ext cx="6858000" cy="192405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997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428750"/>
            <a:ext cx="4041775" cy="6858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90750"/>
            <a:ext cx="4041775" cy="2133600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Webdings" pitchFamily="18" charset="2"/>
              <a:buChar char="4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876799" y="361950"/>
            <a:ext cx="4038601" cy="1031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87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1625" y="1428750"/>
            <a:ext cx="4041775" cy="6858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301625" y="2190750"/>
            <a:ext cx="4041775" cy="2133600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Webdings" pitchFamily="18" charset="2"/>
              <a:buChar char="4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04799" y="361950"/>
            <a:ext cx="4038601" cy="1031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07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1"/>
          </p:nvPr>
        </p:nvSpPr>
        <p:spPr>
          <a:xfrm>
            <a:off x="457200" y="1593973"/>
            <a:ext cx="8229600" cy="257797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3394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30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71550"/>
            <a:ext cx="9144000" cy="4171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7746"/>
            <a:ext cx="4038600" cy="2965203"/>
          </a:xfrm>
        </p:spPr>
        <p:txBody>
          <a:bodyPr>
            <a:noAutofit/>
          </a:bodyPr>
          <a:lstStyle>
            <a:lvl1pPr marL="0" indent="0">
              <a:buClr>
                <a:srgbClr val="357E58"/>
              </a:buClr>
              <a:buFont typeface="Webdings" pitchFamily="18" charset="2"/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588574"/>
            <a:ext cx="4038600" cy="2964375"/>
          </a:xfrm>
        </p:spPr>
        <p:txBody>
          <a:bodyPr>
            <a:noAutofit/>
          </a:bodyPr>
          <a:lstStyle>
            <a:lvl1pPr marL="0" indent="0">
              <a:buClr>
                <a:srgbClr val="357E58"/>
              </a:buClr>
              <a:buFont typeface="Webdings" pitchFamily="18" charset="2"/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56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466850"/>
          </a:xfrm>
          <a:solidFill>
            <a:srgbClr val="604A7B">
              <a:alpha val="85098"/>
            </a:srgbClr>
          </a:solidFill>
        </p:spPr>
        <p:txBody>
          <a:bodyPr/>
          <a:lstStyle>
            <a:lvl1pPr>
              <a:lnSpc>
                <a:spcPct val="80000"/>
              </a:lnSpc>
              <a:defRPr sz="36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0132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71550"/>
            <a:ext cx="9144000" cy="358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57800" y="971550"/>
            <a:ext cx="3429000" cy="3581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4495800" cy="2990850"/>
          </a:xfrm>
        </p:spPr>
        <p:txBody>
          <a:bodyPr anchor="ctr"/>
          <a:lstStyle>
            <a:lvl1pPr marL="0" indent="0">
              <a:spcBef>
                <a:spcPts val="1800"/>
              </a:spcBef>
              <a:buClr>
                <a:srgbClr val="357E58"/>
              </a:buClr>
              <a:buFont typeface="Webdings" pitchFamily="18" charset="2"/>
              <a:buNone/>
              <a:defRPr sz="280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9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104900"/>
            <a:ext cx="6858000" cy="552450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1143000" y="2114550"/>
            <a:ext cx="6858000" cy="192405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309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428750"/>
            <a:ext cx="4041775" cy="6858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90750"/>
            <a:ext cx="4041775" cy="2133600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Webdings" pitchFamily="18" charset="2"/>
              <a:buChar char="4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876799" y="361950"/>
            <a:ext cx="4038601" cy="1031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51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1625" y="1428750"/>
            <a:ext cx="4041775" cy="6858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301625" y="2190750"/>
            <a:ext cx="4041775" cy="2133600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Webdings" pitchFamily="18" charset="2"/>
              <a:buChar char="4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04799" y="361950"/>
            <a:ext cx="4038601" cy="1031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4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0496"/>
            <a:ext cx="4038600" cy="3375358"/>
          </a:xfrm>
        </p:spPr>
        <p:txBody>
          <a:bodyPr>
            <a:no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0496"/>
            <a:ext cx="4038600" cy="3375358"/>
          </a:xfrm>
        </p:spPr>
        <p:txBody>
          <a:bodyPr>
            <a:no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5854"/>
            <a:ext cx="1600200" cy="34484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076824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81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1"/>
          </p:nvPr>
        </p:nvSpPr>
        <p:spPr>
          <a:xfrm>
            <a:off x="457200" y="1593973"/>
            <a:ext cx="8229600" cy="257797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48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71550"/>
            <a:ext cx="9144000" cy="41719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7746"/>
            <a:ext cx="4038600" cy="2965203"/>
          </a:xfrm>
        </p:spPr>
        <p:txBody>
          <a:bodyPr>
            <a:noAutofit/>
          </a:bodyPr>
          <a:lstStyle>
            <a:lvl1pPr marL="0" indent="0">
              <a:buClr>
                <a:srgbClr val="357E58"/>
              </a:buClr>
              <a:buFont typeface="Webdings" pitchFamily="18" charset="2"/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E11550-E97D-4371-8DEE-DF9489DA12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588574"/>
            <a:ext cx="4038600" cy="2964375"/>
          </a:xfrm>
        </p:spPr>
        <p:txBody>
          <a:bodyPr>
            <a:noAutofit/>
          </a:bodyPr>
          <a:lstStyle>
            <a:lvl1pPr marL="0" indent="0">
              <a:buClr>
                <a:srgbClr val="357E58"/>
              </a:buClr>
              <a:buFont typeface="Webdings" pitchFamily="18" charset="2"/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0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466850"/>
          </a:xfrm>
          <a:solidFill>
            <a:srgbClr val="31859C">
              <a:alpha val="85098"/>
            </a:srgbClr>
          </a:solidFill>
        </p:spPr>
        <p:txBody>
          <a:bodyPr/>
          <a:lstStyle>
            <a:lvl1pPr>
              <a:lnSpc>
                <a:spcPct val="80000"/>
              </a:lnSpc>
              <a:defRPr sz="360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3394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95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71550"/>
            <a:ext cx="9144000" cy="3581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57800" y="971550"/>
            <a:ext cx="3429000" cy="35814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4495800" cy="2990850"/>
          </a:xfrm>
        </p:spPr>
        <p:txBody>
          <a:bodyPr anchor="ctr"/>
          <a:lstStyle>
            <a:lvl1pPr marL="0" indent="0">
              <a:spcBef>
                <a:spcPts val="1800"/>
              </a:spcBef>
              <a:buClr>
                <a:srgbClr val="357E58"/>
              </a:buClr>
              <a:buFont typeface="Webdings" pitchFamily="18" charset="2"/>
              <a:buNone/>
              <a:defRPr sz="280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buClr>
                <a:schemeClr val="tx1">
                  <a:lumMod val="85000"/>
                  <a:lumOff val="15000"/>
                </a:schemeClr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20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104900"/>
            <a:ext cx="6858000" cy="552450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1143000" y="2114550"/>
            <a:ext cx="6858000" cy="192405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6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4040188" cy="373856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76BC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57300"/>
            <a:ext cx="4041775" cy="373856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76BC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Autofit/>
          </a:bodyPr>
          <a:lstStyle>
            <a:lvl1pPr marL="342900" indent="-342900">
              <a:buClr>
                <a:srgbClr val="357E58"/>
              </a:buClr>
              <a:buFont typeface="Webdings" pitchFamily="18" charset="2"/>
              <a:buChar char="4"/>
              <a:defRPr sz="200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357E58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5854"/>
            <a:ext cx="1600200" cy="34484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76824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7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41160"/>
            <a:ext cx="4040188" cy="373856"/>
          </a:xfr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buNone/>
              <a:defRPr sz="1800" b="1">
                <a:solidFill>
                  <a:srgbClr val="76BC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3315016"/>
            <a:ext cx="4040188" cy="788194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Clr>
                <a:srgbClr val="357E58"/>
              </a:buClr>
              <a:buFont typeface="Webdings" pitchFamily="18" charset="2"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5854"/>
            <a:ext cx="1600200" cy="34484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076824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242F9FD-2D71-412D-9910-C420000A7B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7214" y="1581150"/>
            <a:ext cx="1280160" cy="128016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9BBBC0-E3E8-4EEC-AE81-89D53CFB7ED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46612" y="2941160"/>
            <a:ext cx="4040188" cy="373856"/>
          </a:xfr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buNone/>
              <a:defRPr sz="1800" b="1">
                <a:solidFill>
                  <a:srgbClr val="76BC4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D44D3C8-9319-492B-94A2-536020CFD8F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46612" y="3315016"/>
            <a:ext cx="4040188" cy="788194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Clr>
                <a:srgbClr val="357E58"/>
              </a:buClr>
              <a:buFont typeface="Webdings" pitchFamily="18" charset="2"/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C32ECB3-93E2-4356-ACAF-26A2F2858C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26626" y="1581150"/>
            <a:ext cx="1280160" cy="12801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0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362200" y="971550"/>
            <a:ext cx="6781799" cy="4171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3"/>
          <p:cNvSpPr/>
          <p:nvPr userDrawn="1"/>
        </p:nvSpPr>
        <p:spPr>
          <a:xfrm>
            <a:off x="-3048" y="971550"/>
            <a:ext cx="4617720" cy="4171950"/>
          </a:xfrm>
          <a:custGeom>
            <a:avLst/>
            <a:gdLst>
              <a:gd name="connsiteX0" fmla="*/ 0 w 5184648"/>
              <a:gd name="connsiteY0" fmla="*/ 0 h 4018748"/>
              <a:gd name="connsiteX1" fmla="*/ 3175274 w 5184648"/>
              <a:gd name="connsiteY1" fmla="*/ 0 h 4018748"/>
              <a:gd name="connsiteX2" fmla="*/ 5184648 w 5184648"/>
              <a:gd name="connsiteY2" fmla="*/ 2009374 h 4018748"/>
              <a:gd name="connsiteX3" fmla="*/ 3175274 w 5184648"/>
              <a:gd name="connsiteY3" fmla="*/ 4018748 h 4018748"/>
              <a:gd name="connsiteX4" fmla="*/ 0 w 5184648"/>
              <a:gd name="connsiteY4" fmla="*/ 4018748 h 4018748"/>
              <a:gd name="connsiteX5" fmla="*/ 0 w 5184648"/>
              <a:gd name="connsiteY5" fmla="*/ 0 h 4018748"/>
              <a:gd name="connsiteX0" fmla="*/ 0 w 4617720"/>
              <a:gd name="connsiteY0" fmla="*/ 0 h 4018748"/>
              <a:gd name="connsiteX1" fmla="*/ 3175274 w 4617720"/>
              <a:gd name="connsiteY1" fmla="*/ 0 h 4018748"/>
              <a:gd name="connsiteX2" fmla="*/ 4617720 w 4617720"/>
              <a:gd name="connsiteY2" fmla="*/ 2003278 h 4018748"/>
              <a:gd name="connsiteX3" fmla="*/ 3175274 w 4617720"/>
              <a:gd name="connsiteY3" fmla="*/ 4018748 h 4018748"/>
              <a:gd name="connsiteX4" fmla="*/ 0 w 4617720"/>
              <a:gd name="connsiteY4" fmla="*/ 4018748 h 4018748"/>
              <a:gd name="connsiteX5" fmla="*/ 0 w 4617720"/>
              <a:gd name="connsiteY5" fmla="*/ 0 h 401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7720" h="4018748">
                <a:moveTo>
                  <a:pt x="0" y="0"/>
                </a:moveTo>
                <a:lnTo>
                  <a:pt x="3175274" y="0"/>
                </a:lnTo>
                <a:lnTo>
                  <a:pt x="4617720" y="2003278"/>
                </a:lnTo>
                <a:lnTo>
                  <a:pt x="3175274" y="4018748"/>
                </a:lnTo>
                <a:lnTo>
                  <a:pt x="0" y="4018748"/>
                </a:lnTo>
                <a:lnTo>
                  <a:pt x="0" y="0"/>
                </a:lnTo>
                <a:close/>
              </a:path>
            </a:pathLst>
          </a:custGeom>
          <a:solidFill>
            <a:srgbClr val="369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0" b="86326"/>
          <a:stretch/>
        </p:blipFill>
        <p:spPr>
          <a:xfrm>
            <a:off x="552067" y="971550"/>
            <a:ext cx="8031101" cy="61619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4700151"/>
            <a:ext cx="2133600" cy="273844"/>
          </a:xfrm>
        </p:spPr>
        <p:txBody>
          <a:bodyPr/>
          <a:lstStyle/>
          <a:p>
            <a:fld id="{53E11550-E97D-4371-8DEE-DF9489DA12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48435" y="1581150"/>
            <a:ext cx="3886200" cy="2812804"/>
          </a:xfrm>
        </p:spPr>
        <p:txBody>
          <a:bodyPr anchor="ctr">
            <a:noAutofit/>
          </a:bodyPr>
          <a:lstStyle>
            <a:lvl1pPr marL="0" indent="0">
              <a:buClr>
                <a:srgbClr val="357E58"/>
              </a:buClr>
              <a:buFont typeface="Webdings" pitchFamily="18" charset="2"/>
              <a:buNone/>
              <a:defRPr sz="240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50C0D2-173A-4A26-AE3F-7C8569A4BF4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830417" y="1581150"/>
            <a:ext cx="3886200" cy="2812804"/>
          </a:xfrm>
        </p:spPr>
        <p:txBody>
          <a:bodyPr anchor="ctr">
            <a:noAutofit/>
          </a:bodyPr>
          <a:lstStyle>
            <a:lvl1pPr marL="342900" indent="-342900">
              <a:buClr>
                <a:schemeClr val="bg1"/>
              </a:buClr>
              <a:buFont typeface="Wingdings 3" panose="05040102010807070707" pitchFamily="18" charset="2"/>
              <a:buChar char=""/>
              <a:defRPr sz="2400" b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457200" indent="0">
              <a:buClr>
                <a:srgbClr val="357E58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18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428750"/>
            <a:ext cx="4041775" cy="6858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90750"/>
            <a:ext cx="4041775" cy="2133600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Webdings" pitchFamily="18" charset="2"/>
              <a:buChar char="4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876799" y="361950"/>
            <a:ext cx="4038601" cy="1031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1625" y="1428750"/>
            <a:ext cx="4041775" cy="6858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301625" y="2190750"/>
            <a:ext cx="4041775" cy="2133600"/>
          </a:xfrm>
        </p:spPr>
        <p:txBody>
          <a:bodyPr>
            <a:noAutofit/>
          </a:bodyPr>
          <a:lstStyle>
            <a:lvl1pPr marL="342900" indent="-342900">
              <a:buClr>
                <a:schemeClr val="bg1"/>
              </a:buClr>
              <a:buFont typeface="Webdings" pitchFamily="18" charset="2"/>
              <a:buChar char="4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04799" y="361950"/>
            <a:ext cx="4038601" cy="1031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08576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67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1">
                <a:solidFill>
                  <a:srgbClr val="76BC43"/>
                </a:solidFill>
              </a:defRPr>
            </a:lvl1pPr>
          </a:lstStyle>
          <a:p>
            <a:fld id="{4414AA67-849A-4396-8F07-30C5E55993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7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99" r:id="rId3"/>
    <p:sldLayoutId id="2147483652" r:id="rId4"/>
    <p:sldLayoutId id="2147483653" r:id="rId5"/>
    <p:sldLayoutId id="2147483698" r:id="rId6"/>
    <p:sldLayoutId id="2147483660" r:id="rId7"/>
    <p:sldLayoutId id="2147483656" r:id="rId8"/>
    <p:sldLayoutId id="2147483659" r:id="rId9"/>
    <p:sldLayoutId id="2147483650" r:id="rId10"/>
    <p:sldLayoutId id="2147483658" r:id="rId11"/>
    <p:sldLayoutId id="2147483654" r:id="rId12"/>
    <p:sldLayoutId id="2147483661" r:id="rId13"/>
    <p:sldLayoutId id="2147483655" r:id="rId14"/>
    <p:sldLayoutId id="2147483672" r:id="rId15"/>
    <p:sldLayoutId id="2147483700" r:id="rId16"/>
  </p:sldLayoutIdLst>
  <p:hf hd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200"/>
        </a:spcBef>
        <a:buClr>
          <a:srgbClr val="357E58"/>
        </a:buClr>
        <a:buFont typeface="Webdings" pitchFamily="18" charset="2"/>
        <a:buChar char="4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1200"/>
        </a:spcBef>
        <a:buClr>
          <a:srgbClr val="357E5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67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1">
                <a:solidFill>
                  <a:srgbClr val="76BC43"/>
                </a:solidFill>
              </a:defRPr>
            </a:lvl1pPr>
          </a:lstStyle>
          <a:p>
            <a:fld id="{4414AA67-849A-4396-8F07-30C5E55993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6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9" r:id="rId5"/>
    <p:sldLayoutId id="2147483671" r:id="rId6"/>
    <p:sldLayoutId id="2147483673" r:id="rId7"/>
  </p:sldLayoutIdLst>
  <p:hf hd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600" b="0" i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Clr>
          <a:srgbClr val="357E58"/>
        </a:buClr>
        <a:buFont typeface="Webdings" pitchFamily="18" charset="2"/>
        <a:buChar char="4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700"/>
        </a:spcBef>
        <a:buClr>
          <a:srgbClr val="357E5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67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1">
                <a:solidFill>
                  <a:srgbClr val="76BC43"/>
                </a:solidFill>
              </a:defRPr>
            </a:lvl1pPr>
          </a:lstStyle>
          <a:p>
            <a:fld id="{4414AA67-849A-4396-8F07-30C5E55993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3394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3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600" b="0" i="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Clr>
          <a:srgbClr val="357E58"/>
        </a:buClr>
        <a:buFont typeface="Webdings" pitchFamily="18" charset="2"/>
        <a:buChar char="4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700"/>
        </a:spcBef>
        <a:buClr>
          <a:srgbClr val="357E5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67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1">
                <a:solidFill>
                  <a:srgbClr val="76BC43"/>
                </a:solidFill>
              </a:defRPr>
            </a:lvl1pPr>
          </a:lstStyle>
          <a:p>
            <a:fld id="{4414AA67-849A-4396-8F07-30C5E55993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603394"/>
            <a:ext cx="1600200" cy="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1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600" b="0" i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Clr>
          <a:srgbClr val="357E58"/>
        </a:buClr>
        <a:buFont typeface="Webdings" pitchFamily="18" charset="2"/>
        <a:buChar char="4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700"/>
        </a:spcBef>
        <a:buClr>
          <a:srgbClr val="357E5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075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67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1">
                <a:solidFill>
                  <a:srgbClr val="76BC43"/>
                </a:solidFill>
              </a:defRPr>
            </a:lvl1pPr>
          </a:lstStyle>
          <a:p>
            <a:fld id="{4414AA67-849A-4396-8F07-30C5E55993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8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hf hd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600" b="0" i="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700"/>
        </a:spcBef>
        <a:buClr>
          <a:srgbClr val="357E58"/>
        </a:buClr>
        <a:buFont typeface="Webdings" pitchFamily="18" charset="2"/>
        <a:buChar char="4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700"/>
        </a:spcBef>
        <a:buClr>
          <a:srgbClr val="357E5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7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gdavis@cbh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davis@cbh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fifund.gov/Pages/Opportunity-Zones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" y="438150"/>
            <a:ext cx="3429000" cy="1445419"/>
          </a:xfrm>
        </p:spPr>
        <p:txBody>
          <a:bodyPr/>
          <a:lstStyle/>
          <a:p>
            <a:r>
              <a:rPr lang="en-US" dirty="0" smtClean="0"/>
              <a:t>Opportunity Zone Structure – Newport News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647950"/>
            <a:ext cx="2706755" cy="1140619"/>
          </a:xfrm>
        </p:spPr>
        <p:txBody>
          <a:bodyPr/>
          <a:lstStyle/>
          <a:p>
            <a:r>
              <a:rPr lang="en-US" dirty="0" smtClean="0"/>
              <a:t>Greg Davis, </a:t>
            </a:r>
            <a:r>
              <a:rPr lang="en-US" dirty="0"/>
              <a:t>CPA</a:t>
            </a:r>
            <a:br>
              <a:rPr lang="en-US" dirty="0"/>
            </a:br>
            <a:r>
              <a:rPr lang="en-US" dirty="0" smtClean="0">
                <a:hlinkClick r:id="rId2"/>
              </a:rPr>
              <a:t>gdavis@cbh.com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22962"/>
          <a:stretch/>
        </p:blipFill>
        <p:spPr>
          <a:xfrm>
            <a:off x="3657600" y="0"/>
            <a:ext cx="5486400" cy="5143500"/>
          </a:xfrm>
        </p:spPr>
      </p:pic>
    </p:spTree>
    <p:extLst>
      <p:ext uri="{BB962C8B-B14F-4D97-AF65-F5344CB8AC3E}">
        <p14:creationId xmlns:p14="http://schemas.microsoft.com/office/powerpoint/2010/main" val="17063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AA67-849A-4396-8F07-30C5E559935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7000" y="76200"/>
            <a:ext cx="8864600" cy="4978400"/>
          </a:xfrm>
          <a:prstGeom prst="rect">
            <a:avLst/>
          </a:prstGeom>
          <a:solidFill>
            <a:srgbClr val="D3D3D3"/>
          </a:solidFill>
          <a:ln w="25400">
            <a:solidFill>
              <a:srgbClr val="A9A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9377" y="457200"/>
            <a:ext cx="1685846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600" b="1" i="1" smtClean="0">
                <a:solidFill>
                  <a:srgbClr val="535250"/>
                </a:solidFill>
              </a:rPr>
              <a:t>Live Content Slide</a:t>
            </a:r>
            <a:endParaRPr lang="en-US" sz="1600" b="1" i="1">
              <a:solidFill>
                <a:srgbClr val="5352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8712" y="774700"/>
            <a:ext cx="4207177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1200" b="1" i="1" smtClean="0">
                <a:solidFill>
                  <a:srgbClr val="999897"/>
                </a:solidFill>
              </a:rPr>
              <a:t>When playing as a slideshow, this slide will display live content</a:t>
            </a:r>
            <a:endParaRPr lang="en-US" sz="1200" b="1" i="1">
              <a:solidFill>
                <a:srgbClr val="99989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000" y="1346200"/>
            <a:ext cx="6324600" cy="830997"/>
          </a:xfrm>
          <a:prstGeom prst="rect">
            <a:avLst/>
          </a:prstGeom>
          <a:noFill/>
          <a:ln>
            <a:solidFill>
              <a:prstClr val="black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BB5E2D"/>
                </a:solidFill>
              </a:rPr>
              <a:t>Social Q&amp;A</a:t>
            </a:r>
          </a:p>
          <a:p>
            <a:pPr algn="ctr"/>
            <a:endParaRPr lang="en-US" sz="2400" b="1">
              <a:solidFill>
                <a:srgbClr val="BB5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sz="half" idx="1"/>
          </p:nvPr>
        </p:nvSpPr>
        <p:spPr>
          <a:xfrm>
            <a:off x="457200" y="1230496"/>
            <a:ext cx="4343400" cy="3375358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Greg Davis, </a:t>
            </a:r>
            <a:r>
              <a:rPr lang="en-US" sz="1600" b="1" dirty="0">
                <a:solidFill>
                  <a:prstClr val="black"/>
                </a:solidFill>
              </a:rPr>
              <a:t>CPA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600" i="1" dirty="0" smtClean="0">
                <a:solidFill>
                  <a:prstClr val="black"/>
                </a:solidFill>
              </a:rPr>
              <a:t>Partner, Tax Services</a:t>
            </a:r>
            <a:r>
              <a:rPr lang="en-US" sz="1600" dirty="0">
                <a:solidFill>
                  <a:prstClr val="black"/>
                </a:solidFill>
              </a:rPr>
              <a:t/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 smtClean="0">
                <a:solidFill>
                  <a:prstClr val="black"/>
                </a:solidFill>
              </a:rPr>
              <a:t>757.228.7030</a:t>
            </a:r>
            <a:endParaRPr lang="en-US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1600" dirty="0" smtClean="0">
                <a:solidFill>
                  <a:prstClr val="black"/>
                </a:solidFill>
                <a:hlinkClick r:id="rId3"/>
              </a:rPr>
              <a:t>gdavis@cbh.com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Questions Do You Have?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79" y="1230313"/>
            <a:ext cx="3675212" cy="3246437"/>
          </a:xfrm>
        </p:spPr>
      </p:pic>
    </p:spTree>
    <p:extLst>
      <p:ext uri="{BB962C8B-B14F-4D97-AF65-F5344CB8AC3E}">
        <p14:creationId xmlns:p14="http://schemas.microsoft.com/office/powerpoint/2010/main" val="4599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1906" y="2941160"/>
            <a:ext cx="4040188" cy="373856"/>
          </a:xfrm>
        </p:spPr>
        <p:txBody>
          <a:bodyPr/>
          <a:lstStyle/>
          <a:p>
            <a:r>
              <a:rPr lang="en-US" dirty="0" smtClean="0"/>
              <a:t>Greg Davis, CPA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8FA423-A818-424C-A7CC-473CE7619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0800" y="3315016"/>
            <a:ext cx="4040188" cy="788194"/>
          </a:xfrm>
        </p:spPr>
        <p:txBody>
          <a:bodyPr/>
          <a:lstStyle/>
          <a:p>
            <a:r>
              <a:rPr lang="en-US" dirty="0" smtClean="0"/>
              <a:t>Partner, Tax Services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</a:t>
            </a:r>
            <a:r>
              <a:rPr lang="en-US" dirty="0" smtClean="0"/>
              <a:t>Speaker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0255757-2F6E-49B4-8EF7-8146B17434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581150"/>
            <a:ext cx="1280160" cy="1280160"/>
          </a:xfrm>
        </p:spPr>
      </p:pic>
    </p:spTree>
    <p:extLst>
      <p:ext uri="{BB962C8B-B14F-4D97-AF65-F5344CB8AC3E}">
        <p14:creationId xmlns:p14="http://schemas.microsoft.com/office/powerpoint/2010/main" val="26661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6D5DA23-AACB-4554-8769-F446F4CC56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2" y="1577340"/>
            <a:ext cx="7511816" cy="356616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3000359-D793-49CC-B4A9-227222E8F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263"/>
            <a:ext cx="9144000" cy="1466850"/>
          </a:xfrm>
        </p:spPr>
        <p:txBody>
          <a:bodyPr/>
          <a:lstStyle/>
          <a:p>
            <a:r>
              <a:rPr lang="en-US" dirty="0" smtClean="0"/>
              <a:t>U.S. Opportunity Zone Areas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4038D-1F1A-439D-9C23-1BFEFE1C74A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00588"/>
            <a:ext cx="2133600" cy="273050"/>
          </a:xfrm>
        </p:spPr>
        <p:txBody>
          <a:bodyPr/>
          <a:lstStyle/>
          <a:p>
            <a:fld id="{53E11550-E97D-4371-8DEE-DF9489DA122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97155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CDFI -  </a:t>
            </a:r>
            <a:r>
              <a:rPr lang="en-US" dirty="0">
                <a:hlinkClick r:id="rId3"/>
              </a:rPr>
              <a:t>https://www.cdfifund.gov/Pages/Opportunity-Zones.aspx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Elect Deferral of Gain</a:t>
            </a:r>
            <a:endParaRPr lang="en-US" dirty="0"/>
          </a:p>
        </p:txBody>
      </p:sp>
      <p:sp>
        <p:nvSpPr>
          <p:cNvPr id="22" name="object 14"/>
          <p:cNvSpPr>
            <a:spLocks noChangeAspect="1"/>
          </p:cNvSpPr>
          <p:nvPr/>
        </p:nvSpPr>
        <p:spPr>
          <a:xfrm>
            <a:off x="457200" y="3181350"/>
            <a:ext cx="1098081" cy="1005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 txBox="1"/>
          <p:nvPr/>
        </p:nvSpPr>
        <p:spPr>
          <a:xfrm>
            <a:off x="765298" y="4248149"/>
            <a:ext cx="48188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0E2332"/>
                </a:solidFill>
                <a:latin typeface="Trebuchet MS"/>
                <a:cs typeface="Trebuchet MS"/>
              </a:rPr>
              <a:t>B</a:t>
            </a:r>
            <a:r>
              <a:rPr sz="1200" b="1" spc="-85" dirty="0">
                <a:solidFill>
                  <a:srgbClr val="0E2332"/>
                </a:solidFill>
                <a:latin typeface="Trebuchet MS"/>
                <a:cs typeface="Trebuchet MS"/>
              </a:rPr>
              <a:t>u</a:t>
            </a:r>
            <a:r>
              <a:rPr sz="1200" b="1" spc="-90" dirty="0">
                <a:solidFill>
                  <a:srgbClr val="0E2332"/>
                </a:solidFill>
                <a:latin typeface="Trebuchet MS"/>
                <a:cs typeface="Trebuchet MS"/>
              </a:rPr>
              <a:t>y</a:t>
            </a:r>
            <a:r>
              <a:rPr sz="1200" b="1" spc="-80" dirty="0">
                <a:solidFill>
                  <a:srgbClr val="0E2332"/>
                </a:solidFill>
                <a:latin typeface="Trebuchet MS"/>
                <a:cs typeface="Trebuchet MS"/>
              </a:rPr>
              <a:t>e</a:t>
            </a:r>
            <a:r>
              <a:rPr sz="1200" b="1" spc="-5" dirty="0">
                <a:solidFill>
                  <a:srgbClr val="0E2332"/>
                </a:solidFill>
                <a:latin typeface="Trebuchet MS"/>
                <a:cs typeface="Trebuchet MS"/>
              </a:rPr>
              <a:t>r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1"/>
          <p:cNvSpPr/>
          <p:nvPr/>
        </p:nvSpPr>
        <p:spPr>
          <a:xfrm>
            <a:off x="1555281" y="1657350"/>
            <a:ext cx="1737360" cy="2103120"/>
          </a:xfrm>
          <a:custGeom>
            <a:avLst/>
            <a:gdLst/>
            <a:ahLst/>
            <a:cxnLst/>
            <a:rect l="l" t="t" r="r" b="b"/>
            <a:pathLst>
              <a:path w="1918970" h="2705735">
                <a:moveTo>
                  <a:pt x="0" y="2705684"/>
                </a:moveTo>
                <a:lnTo>
                  <a:pt x="1007046" y="2705684"/>
                </a:lnTo>
                <a:lnTo>
                  <a:pt x="1007046" y="0"/>
                </a:lnTo>
                <a:lnTo>
                  <a:pt x="1918855" y="0"/>
                </a:lnTo>
              </a:path>
            </a:pathLst>
          </a:custGeom>
          <a:ln w="38099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/>
          <p:cNvSpPr txBox="1"/>
          <p:nvPr/>
        </p:nvSpPr>
        <p:spPr>
          <a:xfrm>
            <a:off x="881814" y="2192655"/>
            <a:ext cx="150304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0495" algn="r">
              <a:lnSpc>
                <a:spcPct val="100000"/>
              </a:lnSpc>
              <a:spcBef>
                <a:spcPts val="105"/>
              </a:spcBef>
            </a:pPr>
            <a:r>
              <a:rPr sz="1100" spc="-45" dirty="0">
                <a:solidFill>
                  <a:srgbClr val="808080"/>
                </a:solidFill>
                <a:latin typeface="Lucida Sans"/>
                <a:cs typeface="Lucida Sans"/>
              </a:rPr>
              <a:t>PURCHASE</a:t>
            </a:r>
            <a:r>
              <a:rPr sz="1100" spc="-215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808080"/>
                </a:solidFill>
                <a:latin typeface="Lucida Sans"/>
                <a:cs typeface="Lucida Sans"/>
              </a:rPr>
              <a:t>100%  </a:t>
            </a:r>
            <a:r>
              <a:rPr sz="1100" spc="-100" dirty="0">
                <a:solidFill>
                  <a:srgbClr val="808080"/>
                </a:solidFill>
                <a:latin typeface="Lucida Sans"/>
                <a:cs typeface="Lucida Sans"/>
              </a:rPr>
              <a:t>OF </a:t>
            </a:r>
            <a:r>
              <a:rPr sz="1100" spc="-20" dirty="0">
                <a:solidFill>
                  <a:srgbClr val="808080"/>
                </a:solidFill>
                <a:latin typeface="Lucida Sans"/>
                <a:cs typeface="Lucida Sans"/>
              </a:rPr>
              <a:t>ASSETS,</a:t>
            </a:r>
            <a:r>
              <a:rPr sz="1100" spc="-24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30" dirty="0">
                <a:solidFill>
                  <a:srgbClr val="808080"/>
                </a:solidFill>
                <a:latin typeface="Lucida Sans"/>
                <a:cs typeface="Lucida Sans"/>
              </a:rPr>
              <a:t>BUYER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6" name="object 11"/>
          <p:cNvSpPr>
            <a:spLocks noChangeAspect="1"/>
          </p:cNvSpPr>
          <p:nvPr/>
        </p:nvSpPr>
        <p:spPr>
          <a:xfrm>
            <a:off x="3165116" y="1117615"/>
            <a:ext cx="945303" cy="1097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0"/>
          <p:cNvSpPr txBox="1"/>
          <p:nvPr/>
        </p:nvSpPr>
        <p:spPr>
          <a:xfrm>
            <a:off x="3134701" y="2351006"/>
            <a:ext cx="976630" cy="3956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200" b="1" spc="-95" dirty="0">
                <a:latin typeface="Trebuchet MS"/>
                <a:cs typeface="Trebuchet MS"/>
              </a:rPr>
              <a:t>XYZ,</a:t>
            </a:r>
            <a:r>
              <a:rPr sz="1200" b="1" spc="-235" dirty="0">
                <a:latin typeface="Trebuchet MS"/>
                <a:cs typeface="Trebuchet MS"/>
              </a:rPr>
              <a:t> </a:t>
            </a:r>
            <a:r>
              <a:rPr sz="1200" b="1" spc="-95" dirty="0">
                <a:latin typeface="Trebuchet MS"/>
                <a:cs typeface="Trebuchet MS"/>
              </a:rPr>
              <a:t>Inc.</a:t>
            </a:r>
            <a:endParaRPr sz="1200" dirty="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  <a:spcBef>
                <a:spcPts val="50"/>
              </a:spcBef>
            </a:pPr>
            <a:r>
              <a:rPr sz="1200" spc="-60" dirty="0">
                <a:solidFill>
                  <a:srgbClr val="0D79A9"/>
                </a:solidFill>
                <a:latin typeface="Lucida Sans"/>
                <a:cs typeface="Lucida Sans"/>
              </a:rPr>
              <a:t>(S-Corp)</a:t>
            </a:r>
            <a:endParaRPr sz="1200" dirty="0">
              <a:latin typeface="Lucida Sans"/>
              <a:cs typeface="Lucida Sans"/>
            </a:endParaRPr>
          </a:p>
        </p:txBody>
      </p:sp>
      <p:sp>
        <p:nvSpPr>
          <p:cNvPr id="28" name="object 16"/>
          <p:cNvSpPr>
            <a:spLocks noChangeAspect="1"/>
          </p:cNvSpPr>
          <p:nvPr/>
        </p:nvSpPr>
        <p:spPr>
          <a:xfrm>
            <a:off x="3570827" y="2765771"/>
            <a:ext cx="7214" cy="731520"/>
          </a:xfrm>
          <a:custGeom>
            <a:avLst/>
            <a:gdLst/>
            <a:ahLst/>
            <a:cxnLst/>
            <a:rect l="l" t="t" r="r" b="b"/>
            <a:pathLst>
              <a:path w="9525" h="965835">
                <a:moveTo>
                  <a:pt x="0" y="0"/>
                </a:moveTo>
                <a:lnTo>
                  <a:pt x="9448" y="965695"/>
                </a:lnTo>
              </a:path>
            </a:pathLst>
          </a:custGeom>
          <a:ln w="3810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7"/>
          <p:cNvSpPr/>
          <p:nvPr/>
        </p:nvSpPr>
        <p:spPr>
          <a:xfrm>
            <a:off x="3512613" y="3480490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5">
                <a:moveTo>
                  <a:pt x="114300" y="0"/>
                </a:moveTo>
                <a:lnTo>
                  <a:pt x="0" y="1117"/>
                </a:lnTo>
                <a:lnTo>
                  <a:pt x="58267" y="114846"/>
                </a:lnTo>
                <a:lnTo>
                  <a:pt x="11430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8"/>
          <p:cNvSpPr txBox="1"/>
          <p:nvPr/>
        </p:nvSpPr>
        <p:spPr>
          <a:xfrm>
            <a:off x="3680166" y="2982335"/>
            <a:ext cx="101219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60" dirty="0">
                <a:solidFill>
                  <a:srgbClr val="808080"/>
                </a:solidFill>
                <a:latin typeface="Lucida Sans"/>
                <a:cs typeface="Lucida Sans"/>
              </a:rPr>
              <a:t>100%</a:t>
            </a:r>
            <a:r>
              <a:rPr sz="1100" spc="-18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114" dirty="0">
                <a:solidFill>
                  <a:srgbClr val="808080"/>
                </a:solidFill>
                <a:latin typeface="Lucida Sans"/>
                <a:cs typeface="Lucida Sans"/>
              </a:rPr>
              <a:t>STOCK  </a:t>
            </a:r>
            <a:r>
              <a:rPr sz="1100" spc="-50" dirty="0">
                <a:solidFill>
                  <a:srgbClr val="808080"/>
                </a:solidFill>
                <a:latin typeface="Lucida Sans"/>
                <a:cs typeface="Lucida Sans"/>
              </a:rPr>
              <a:t>OWNERSHIP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31" name="object 20"/>
          <p:cNvSpPr>
            <a:spLocks noChangeAspect="1"/>
          </p:cNvSpPr>
          <p:nvPr/>
        </p:nvSpPr>
        <p:spPr>
          <a:xfrm>
            <a:off x="3165116" y="3680176"/>
            <a:ext cx="898430" cy="822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9"/>
          <p:cNvSpPr txBox="1"/>
          <p:nvPr/>
        </p:nvSpPr>
        <p:spPr>
          <a:xfrm>
            <a:off x="3051683" y="4546249"/>
            <a:ext cx="10361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5" dirty="0">
                <a:solidFill>
                  <a:srgbClr val="0E2332"/>
                </a:solidFill>
                <a:latin typeface="Trebuchet MS"/>
                <a:cs typeface="Trebuchet MS"/>
              </a:rPr>
              <a:t>Seller,</a:t>
            </a:r>
            <a:r>
              <a:rPr sz="1200" b="1" spc="-225" dirty="0">
                <a:solidFill>
                  <a:srgbClr val="0E2332"/>
                </a:solidFill>
                <a:latin typeface="Trebuchet MS"/>
                <a:cs typeface="Trebuchet MS"/>
              </a:rPr>
              <a:t> </a:t>
            </a:r>
            <a:r>
              <a:rPr sz="1200" b="1" spc="-80" dirty="0">
                <a:solidFill>
                  <a:srgbClr val="0E2332"/>
                </a:solidFill>
                <a:latin typeface="Trebuchet MS"/>
                <a:cs typeface="Trebuchet MS"/>
              </a:rPr>
              <a:t>Taxpayer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3" name="object 23"/>
          <p:cNvSpPr/>
          <p:nvPr/>
        </p:nvSpPr>
        <p:spPr>
          <a:xfrm>
            <a:off x="4063546" y="4248150"/>
            <a:ext cx="2743200" cy="0"/>
          </a:xfrm>
          <a:custGeom>
            <a:avLst/>
            <a:gdLst/>
            <a:ahLst/>
            <a:cxnLst/>
            <a:rect l="l" t="t" r="r" b="b"/>
            <a:pathLst>
              <a:path w="3097529">
                <a:moveTo>
                  <a:pt x="0" y="0"/>
                </a:moveTo>
                <a:lnTo>
                  <a:pt x="3097149" y="0"/>
                </a:lnTo>
              </a:path>
            </a:pathLst>
          </a:custGeom>
          <a:ln w="3810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"/>
          <p:cNvSpPr txBox="1"/>
          <p:nvPr/>
        </p:nvSpPr>
        <p:spPr>
          <a:xfrm>
            <a:off x="4198008" y="3773840"/>
            <a:ext cx="254190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180 </a:t>
            </a:r>
            <a:r>
              <a:rPr sz="1100" spc="-125" dirty="0">
                <a:solidFill>
                  <a:srgbClr val="808080"/>
                </a:solidFill>
                <a:latin typeface="Lucida Sans"/>
                <a:cs typeface="Lucida Sans"/>
              </a:rPr>
              <a:t>DAYS </a:t>
            </a:r>
            <a:r>
              <a:rPr sz="1100" spc="-95" dirty="0">
                <a:solidFill>
                  <a:srgbClr val="808080"/>
                </a:solidFill>
                <a:latin typeface="Lucida Sans"/>
                <a:cs typeface="Lucida Sans"/>
              </a:rPr>
              <a:t>FROM </a:t>
            </a:r>
            <a:r>
              <a:rPr sz="1100" spc="-85" dirty="0">
                <a:solidFill>
                  <a:srgbClr val="808080"/>
                </a:solidFill>
                <a:latin typeface="Lucida Sans"/>
                <a:cs typeface="Lucida Sans"/>
              </a:rPr>
              <a:t>END </a:t>
            </a:r>
            <a:r>
              <a:rPr sz="1100" spc="-100" dirty="0">
                <a:solidFill>
                  <a:srgbClr val="808080"/>
                </a:solidFill>
                <a:latin typeface="Lucida Sans"/>
                <a:cs typeface="Lucida Sans"/>
              </a:rPr>
              <a:t>OF  </a:t>
            </a:r>
            <a:r>
              <a:rPr sz="1100" spc="-125" dirty="0">
                <a:solidFill>
                  <a:srgbClr val="808080"/>
                </a:solidFill>
                <a:latin typeface="Lucida Sans"/>
                <a:cs typeface="Lucida Sans"/>
              </a:rPr>
              <a:t>CORPORATION OR</a:t>
            </a:r>
            <a:r>
              <a:rPr sz="1100" spc="-175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45" dirty="0">
                <a:solidFill>
                  <a:srgbClr val="808080"/>
                </a:solidFill>
                <a:latin typeface="Lucida Sans"/>
                <a:cs typeface="Lucida Sans"/>
              </a:rPr>
              <a:t>PARTNERSHIP  </a:t>
            </a:r>
            <a:r>
              <a:rPr sz="1100" spc="-70" dirty="0">
                <a:solidFill>
                  <a:srgbClr val="808080"/>
                </a:solidFill>
                <a:latin typeface="Lucida Sans"/>
                <a:cs typeface="Lucida Sans"/>
              </a:rPr>
              <a:t>TAXABLE </a:t>
            </a:r>
            <a:r>
              <a:rPr sz="1100" spc="-60" dirty="0">
                <a:solidFill>
                  <a:srgbClr val="808080"/>
                </a:solidFill>
                <a:latin typeface="Lucida Sans"/>
                <a:cs typeface="Lucida Sans"/>
              </a:rPr>
              <a:t>YEAR</a:t>
            </a:r>
            <a:r>
              <a:rPr sz="1100" spc="-235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110" dirty="0">
                <a:solidFill>
                  <a:srgbClr val="808080"/>
                </a:solidFill>
                <a:latin typeface="Lucida Sans"/>
                <a:cs typeface="Lucida Sans"/>
              </a:rPr>
              <a:t>(12/31)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4558950" y="4295470"/>
            <a:ext cx="2247796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100" spc="-195" dirty="0">
                <a:solidFill>
                  <a:srgbClr val="808080"/>
                </a:solidFill>
                <a:latin typeface="Lucida Sans"/>
                <a:cs typeface="Lucida Sans"/>
              </a:rPr>
              <a:t>TO </a:t>
            </a:r>
            <a:r>
              <a:rPr sz="1100" spc="-25" dirty="0">
                <a:solidFill>
                  <a:srgbClr val="808080"/>
                </a:solidFill>
                <a:latin typeface="Lucida Sans"/>
                <a:cs typeface="Lucida Sans"/>
              </a:rPr>
              <a:t>DEFER </a:t>
            </a:r>
            <a:r>
              <a:rPr sz="1100" spc="-114" dirty="0">
                <a:solidFill>
                  <a:srgbClr val="808080"/>
                </a:solidFill>
                <a:latin typeface="Lucida Sans"/>
                <a:cs typeface="Lucida Sans"/>
              </a:rPr>
              <a:t>GAIN </a:t>
            </a:r>
            <a:r>
              <a:rPr sz="1100" spc="-90" dirty="0">
                <a:solidFill>
                  <a:srgbClr val="808080"/>
                </a:solidFill>
                <a:latin typeface="Lucida Sans"/>
                <a:cs typeface="Lucida Sans"/>
              </a:rPr>
              <a:t>&amp; </a:t>
            </a:r>
            <a:r>
              <a:rPr sz="1100" spc="-85" dirty="0">
                <a:solidFill>
                  <a:srgbClr val="808080"/>
                </a:solidFill>
                <a:latin typeface="Lucida Sans"/>
                <a:cs typeface="Lucida Sans"/>
              </a:rPr>
              <a:t>FUND</a:t>
            </a:r>
            <a:r>
              <a:rPr sz="1100" spc="-215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105" dirty="0">
                <a:solidFill>
                  <a:srgbClr val="808080"/>
                </a:solidFill>
                <a:latin typeface="Lucida Sans"/>
                <a:cs typeface="Lucida Sans"/>
              </a:rPr>
              <a:t>QO-FUND  </a:t>
            </a:r>
            <a:r>
              <a:rPr sz="1100" spc="-100" dirty="0">
                <a:solidFill>
                  <a:srgbClr val="808080"/>
                </a:solidFill>
                <a:latin typeface="Lucida Sans"/>
                <a:cs typeface="Lucida Sans"/>
              </a:rPr>
              <a:t>(TAXPAYER </a:t>
            </a:r>
            <a:r>
              <a:rPr sz="1100" spc="-165" dirty="0">
                <a:solidFill>
                  <a:srgbClr val="808080"/>
                </a:solidFill>
                <a:latin typeface="Lucida Sans"/>
                <a:cs typeface="Lucida Sans"/>
              </a:rPr>
              <a:t>MAY </a:t>
            </a:r>
            <a:r>
              <a:rPr sz="1100" spc="-55" dirty="0">
                <a:solidFill>
                  <a:srgbClr val="808080"/>
                </a:solidFill>
                <a:latin typeface="Lucida Sans"/>
                <a:cs typeface="Lucida Sans"/>
              </a:rPr>
              <a:t>ELECT </a:t>
            </a:r>
            <a:r>
              <a:rPr sz="1100" spc="-145" dirty="0">
                <a:solidFill>
                  <a:srgbClr val="808080"/>
                </a:solidFill>
                <a:latin typeface="Lucida Sans"/>
                <a:cs typeface="Lucida Sans"/>
              </a:rPr>
              <a:t>OUT </a:t>
            </a:r>
            <a:r>
              <a:rPr sz="1100" spc="-135" dirty="0">
                <a:solidFill>
                  <a:srgbClr val="808080"/>
                </a:solidFill>
                <a:latin typeface="Lucida Sans"/>
                <a:cs typeface="Lucida Sans"/>
              </a:rPr>
              <a:t>AND  </a:t>
            </a:r>
            <a:r>
              <a:rPr sz="1100" spc="-85" dirty="0">
                <a:solidFill>
                  <a:srgbClr val="808080"/>
                </a:solidFill>
                <a:latin typeface="Lucida Sans"/>
                <a:cs typeface="Lucida Sans"/>
              </a:rPr>
              <a:t>FUND </a:t>
            </a:r>
            <a:r>
              <a:rPr sz="1100" spc="-75" dirty="0">
                <a:solidFill>
                  <a:srgbClr val="808080"/>
                </a:solidFill>
                <a:latin typeface="Lucida Sans"/>
                <a:cs typeface="Lucida Sans"/>
              </a:rPr>
              <a:t>EARLY </a:t>
            </a:r>
            <a:r>
              <a:rPr sz="1100" spc="-10" dirty="0">
                <a:solidFill>
                  <a:srgbClr val="808080"/>
                </a:solidFill>
                <a:latin typeface="Lucida Sans"/>
                <a:cs typeface="Lucida Sans"/>
              </a:rPr>
              <a:t>IF</a:t>
            </a:r>
            <a:r>
              <a:rPr sz="1100" spc="-25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45" dirty="0">
                <a:solidFill>
                  <a:srgbClr val="808080"/>
                </a:solidFill>
                <a:latin typeface="Lucida Sans"/>
                <a:cs typeface="Lucida Sans"/>
              </a:rPr>
              <a:t>DESIRED)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36" name="object 7"/>
          <p:cNvSpPr>
            <a:spLocks noChangeAspect="1"/>
          </p:cNvSpPr>
          <p:nvPr/>
        </p:nvSpPr>
        <p:spPr>
          <a:xfrm>
            <a:off x="4053135" y="1657350"/>
            <a:ext cx="3547255" cy="1280160"/>
          </a:xfrm>
          <a:custGeom>
            <a:avLst/>
            <a:gdLst/>
            <a:ahLst/>
            <a:cxnLst/>
            <a:rect l="l" t="t" r="r" b="b"/>
            <a:pathLst>
              <a:path w="4409440" h="1591310">
                <a:moveTo>
                  <a:pt x="0" y="0"/>
                </a:moveTo>
                <a:lnTo>
                  <a:pt x="4409033" y="0"/>
                </a:lnTo>
                <a:lnTo>
                  <a:pt x="4409033" y="1591233"/>
                </a:lnTo>
              </a:path>
            </a:pathLst>
          </a:custGeom>
          <a:ln w="3810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9"/>
          <p:cNvSpPr txBox="1"/>
          <p:nvPr/>
        </p:nvSpPr>
        <p:spPr>
          <a:xfrm>
            <a:off x="4387011" y="1790433"/>
            <a:ext cx="2387538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180 </a:t>
            </a:r>
            <a:r>
              <a:rPr sz="1100" spc="-125" dirty="0">
                <a:solidFill>
                  <a:srgbClr val="808080"/>
                </a:solidFill>
                <a:latin typeface="Lucida Sans"/>
                <a:cs typeface="Lucida Sans"/>
              </a:rPr>
              <a:t>DAYS </a:t>
            </a:r>
            <a:r>
              <a:rPr sz="1100" spc="-95" dirty="0">
                <a:solidFill>
                  <a:srgbClr val="808080"/>
                </a:solidFill>
                <a:latin typeface="Lucida Sans"/>
                <a:cs typeface="Lucida Sans"/>
              </a:rPr>
              <a:t>FROM </a:t>
            </a:r>
            <a:r>
              <a:rPr sz="1100" spc="-5" dirty="0">
                <a:solidFill>
                  <a:srgbClr val="808080"/>
                </a:solidFill>
                <a:latin typeface="Lucida Sans"/>
                <a:cs typeface="Lucida Sans"/>
              </a:rPr>
              <a:t>SALE</a:t>
            </a:r>
            <a:r>
              <a:rPr sz="1100" spc="-16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808080"/>
                </a:solidFill>
                <a:latin typeface="Lucida Sans"/>
                <a:cs typeface="Lucida Sans"/>
              </a:rPr>
              <a:t>EVENT  </a:t>
            </a:r>
            <a:r>
              <a:rPr sz="1100" spc="-195" dirty="0">
                <a:solidFill>
                  <a:srgbClr val="808080"/>
                </a:solidFill>
                <a:latin typeface="Lucida Sans"/>
                <a:cs typeface="Lucida Sans"/>
              </a:rPr>
              <a:t>TO </a:t>
            </a:r>
            <a:r>
              <a:rPr sz="1100" spc="-55" dirty="0">
                <a:solidFill>
                  <a:srgbClr val="808080"/>
                </a:solidFill>
                <a:latin typeface="Lucida Sans"/>
                <a:cs typeface="Lucida Sans"/>
              </a:rPr>
              <a:t>ELECT </a:t>
            </a:r>
            <a:r>
              <a:rPr sz="1100" spc="-195" dirty="0">
                <a:solidFill>
                  <a:srgbClr val="808080"/>
                </a:solidFill>
                <a:latin typeface="Lucida Sans"/>
                <a:cs typeface="Lucida Sans"/>
              </a:rPr>
              <a:t>TO </a:t>
            </a:r>
            <a:r>
              <a:rPr sz="1100" spc="-25" dirty="0">
                <a:solidFill>
                  <a:srgbClr val="808080"/>
                </a:solidFill>
                <a:latin typeface="Lucida Sans"/>
                <a:cs typeface="Lucida Sans"/>
              </a:rPr>
              <a:t>DEFER </a:t>
            </a:r>
            <a:r>
              <a:rPr sz="1100" spc="-114" dirty="0">
                <a:solidFill>
                  <a:srgbClr val="808080"/>
                </a:solidFill>
                <a:latin typeface="Lucida Sans"/>
                <a:cs typeface="Lucida Sans"/>
              </a:rPr>
              <a:t>GAIN </a:t>
            </a:r>
            <a:r>
              <a:rPr sz="1100" spc="-90" dirty="0">
                <a:solidFill>
                  <a:srgbClr val="808080"/>
                </a:solidFill>
                <a:latin typeface="Lucida Sans"/>
                <a:cs typeface="Lucida Sans"/>
              </a:rPr>
              <a:t>&amp;  </a:t>
            </a:r>
            <a:r>
              <a:rPr sz="1100" spc="-85" dirty="0">
                <a:solidFill>
                  <a:srgbClr val="808080"/>
                </a:solidFill>
                <a:latin typeface="Lucida Sans"/>
                <a:cs typeface="Lucida Sans"/>
              </a:rPr>
              <a:t>FUND</a:t>
            </a: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105" dirty="0">
                <a:solidFill>
                  <a:srgbClr val="808080"/>
                </a:solidFill>
                <a:latin typeface="Lucida Sans"/>
                <a:cs typeface="Lucida Sans"/>
              </a:rPr>
              <a:t>QO-FUND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38" name="object 12"/>
          <p:cNvSpPr txBox="1"/>
          <p:nvPr/>
        </p:nvSpPr>
        <p:spPr>
          <a:xfrm>
            <a:off x="6924325" y="3065088"/>
            <a:ext cx="1353922" cy="53033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142875" algn="ctr">
              <a:lnSpc>
                <a:spcPct val="99300"/>
              </a:lnSpc>
              <a:spcBef>
                <a:spcPts val="114"/>
              </a:spcBef>
            </a:pPr>
            <a:r>
              <a:rPr sz="1100" spc="-114" dirty="0">
                <a:solidFill>
                  <a:srgbClr val="0D79A9"/>
                </a:solidFill>
                <a:latin typeface="Lucida Sans"/>
                <a:cs typeface="Lucida Sans"/>
              </a:rPr>
              <a:t>Qualified </a:t>
            </a:r>
            <a:r>
              <a:rPr sz="1100" spc="-140" dirty="0" smtClean="0">
                <a:solidFill>
                  <a:srgbClr val="0D79A9"/>
                </a:solidFill>
                <a:latin typeface="Lucida Sans"/>
                <a:cs typeface="Lucida Sans"/>
              </a:rPr>
              <a:t>Opportunity  </a:t>
            </a:r>
            <a:r>
              <a:rPr sz="1200" b="1" spc="-70" dirty="0">
                <a:solidFill>
                  <a:srgbClr val="0E2332"/>
                </a:solidFill>
                <a:latin typeface="Trebuchet MS"/>
                <a:cs typeface="Trebuchet MS"/>
              </a:rPr>
              <a:t>Zone</a:t>
            </a:r>
            <a:r>
              <a:rPr sz="1200" b="1" spc="-229" dirty="0">
                <a:solidFill>
                  <a:srgbClr val="0E2332"/>
                </a:solidFill>
                <a:latin typeface="Trebuchet MS"/>
                <a:cs typeface="Trebuchet MS"/>
              </a:rPr>
              <a:t> </a:t>
            </a:r>
            <a:r>
              <a:rPr lang="en-US" sz="1200" b="1" spc="-229" dirty="0" smtClean="0">
                <a:solidFill>
                  <a:srgbClr val="0E2332"/>
                </a:solidFill>
                <a:latin typeface="Trebuchet MS"/>
                <a:cs typeface="Trebuchet MS"/>
              </a:rPr>
              <a:t> </a:t>
            </a:r>
            <a:r>
              <a:rPr sz="1200" b="1" spc="-85" dirty="0" smtClean="0">
                <a:solidFill>
                  <a:srgbClr val="0E2332"/>
                </a:solidFill>
                <a:latin typeface="Trebuchet MS"/>
                <a:cs typeface="Trebuchet MS"/>
              </a:rPr>
              <a:t>Fund</a:t>
            </a:r>
            <a:endParaRPr lang="en-US" sz="1200" dirty="0">
              <a:latin typeface="Trebuchet MS"/>
              <a:cs typeface="Trebuchet MS"/>
            </a:endParaRPr>
          </a:p>
          <a:p>
            <a:pPr marL="12700" marR="5080" indent="142875" algn="ctr">
              <a:lnSpc>
                <a:spcPct val="99300"/>
              </a:lnSpc>
              <a:spcBef>
                <a:spcPts val="114"/>
              </a:spcBef>
            </a:pPr>
            <a:r>
              <a:rPr sz="1000" spc="-100" dirty="0" smtClean="0">
                <a:solidFill>
                  <a:srgbClr val="0D79A9"/>
                </a:solidFill>
                <a:latin typeface="Lucida Sans"/>
                <a:cs typeface="Lucida Sans"/>
              </a:rPr>
              <a:t>(QO-Fund</a:t>
            </a:r>
            <a:r>
              <a:rPr sz="1000" spc="-100" dirty="0">
                <a:solidFill>
                  <a:srgbClr val="0D79A9"/>
                </a:solidFill>
                <a:latin typeface="Lucida Sans"/>
                <a:cs typeface="Lucida Sans"/>
              </a:rPr>
              <a:t>)</a:t>
            </a:r>
            <a:endParaRPr sz="1000" dirty="0">
              <a:latin typeface="Lucida Sans"/>
              <a:cs typeface="Lucida Sans"/>
            </a:endParaRPr>
          </a:p>
        </p:txBody>
      </p:sp>
      <p:sp>
        <p:nvSpPr>
          <p:cNvPr id="39" name="object 13"/>
          <p:cNvSpPr>
            <a:spLocks noChangeAspect="1"/>
          </p:cNvSpPr>
          <p:nvPr/>
        </p:nvSpPr>
        <p:spPr>
          <a:xfrm>
            <a:off x="7235317" y="3608069"/>
            <a:ext cx="722718" cy="64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7"/>
          <p:cNvSpPr/>
          <p:nvPr/>
        </p:nvSpPr>
        <p:spPr>
          <a:xfrm rot="16200000">
            <a:off x="6809707" y="4190682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5">
                <a:moveTo>
                  <a:pt x="114300" y="0"/>
                </a:moveTo>
                <a:lnTo>
                  <a:pt x="0" y="1117"/>
                </a:lnTo>
                <a:lnTo>
                  <a:pt x="58267" y="114846"/>
                </a:lnTo>
                <a:lnTo>
                  <a:pt x="11430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7"/>
          <p:cNvSpPr/>
          <p:nvPr/>
        </p:nvSpPr>
        <p:spPr>
          <a:xfrm>
            <a:off x="7539526" y="2937510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5">
                <a:moveTo>
                  <a:pt x="114300" y="0"/>
                </a:moveTo>
                <a:lnTo>
                  <a:pt x="0" y="1117"/>
                </a:lnTo>
                <a:lnTo>
                  <a:pt x="58267" y="114846"/>
                </a:lnTo>
                <a:lnTo>
                  <a:pt x="11430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72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QOZ Sample Ownership Structure</a:t>
            </a:r>
            <a:endParaRPr lang="en-US" dirty="0"/>
          </a:p>
        </p:txBody>
      </p:sp>
      <p:sp>
        <p:nvSpPr>
          <p:cNvPr id="7" name="object 4"/>
          <p:cNvSpPr/>
          <p:nvPr/>
        </p:nvSpPr>
        <p:spPr>
          <a:xfrm>
            <a:off x="457200" y="1962150"/>
            <a:ext cx="1574279" cy="1392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695699" y="3486150"/>
            <a:ext cx="10972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4" dirty="0">
                <a:solidFill>
                  <a:srgbClr val="0E2332"/>
                </a:solidFill>
                <a:latin typeface="Trebuchet MS"/>
                <a:cs typeface="Trebuchet MS"/>
              </a:rPr>
              <a:t>QOZ</a:t>
            </a:r>
            <a:r>
              <a:rPr sz="2000" b="1" spc="-215" dirty="0">
                <a:solidFill>
                  <a:srgbClr val="0E2332"/>
                </a:solidFill>
                <a:latin typeface="Trebuchet MS"/>
                <a:cs typeface="Trebuchet MS"/>
              </a:rPr>
              <a:t> </a:t>
            </a:r>
            <a:r>
              <a:rPr sz="2000" b="1" spc="-85" dirty="0">
                <a:solidFill>
                  <a:srgbClr val="0E2332"/>
                </a:solidFill>
                <a:latin typeface="Trebuchet MS"/>
                <a:cs typeface="Trebuchet MS"/>
              </a:rPr>
              <a:t>Fund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2195730" y="2784417"/>
            <a:ext cx="1371600" cy="1905"/>
          </a:xfrm>
          <a:custGeom>
            <a:avLst/>
            <a:gdLst/>
            <a:ahLst/>
            <a:cxnLst/>
            <a:rect l="l" t="t" r="r" b="b"/>
            <a:pathLst>
              <a:path w="2073910" h="1905">
                <a:moveTo>
                  <a:pt x="0" y="1777"/>
                </a:moveTo>
                <a:lnTo>
                  <a:pt x="2073656" y="0"/>
                </a:lnTo>
              </a:path>
            </a:pathLst>
          </a:custGeom>
          <a:ln w="3810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2126298" y="2855595"/>
            <a:ext cx="13550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A7A8A7"/>
                </a:solidFill>
                <a:latin typeface="Lucida Sans"/>
                <a:cs typeface="Lucida Sans"/>
              </a:rPr>
              <a:t>70%</a:t>
            </a:r>
            <a:r>
              <a:rPr sz="1400" spc="-150" dirty="0">
                <a:solidFill>
                  <a:srgbClr val="A7A8A7"/>
                </a:solidFill>
                <a:latin typeface="Lucida Sans"/>
                <a:cs typeface="Lucida Sans"/>
              </a:rPr>
              <a:t> </a:t>
            </a:r>
            <a:r>
              <a:rPr sz="1400" spc="-50" dirty="0">
                <a:solidFill>
                  <a:srgbClr val="A7A8A7"/>
                </a:solidFill>
                <a:latin typeface="Lucida Sans"/>
                <a:cs typeface="Lucida Sans"/>
              </a:rPr>
              <a:t>OWNERSHIP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11" name="object 9"/>
          <p:cNvSpPr/>
          <p:nvPr/>
        </p:nvSpPr>
        <p:spPr>
          <a:xfrm>
            <a:off x="3569913" y="2727094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5" h="114300">
                <a:moveTo>
                  <a:pt x="0" y="0"/>
                </a:moveTo>
                <a:lnTo>
                  <a:pt x="101" y="114300"/>
                </a:lnTo>
                <a:lnTo>
                  <a:pt x="114350" y="57048"/>
                </a:lnTo>
                <a:lnTo>
                  <a:pt x="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6"/>
          <p:cNvSpPr/>
          <p:nvPr/>
        </p:nvSpPr>
        <p:spPr>
          <a:xfrm>
            <a:off x="3864497" y="1832609"/>
            <a:ext cx="1421891" cy="1652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 txBox="1"/>
          <p:nvPr/>
        </p:nvSpPr>
        <p:spPr>
          <a:xfrm>
            <a:off x="3790315" y="3484624"/>
            <a:ext cx="1563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4" dirty="0">
                <a:solidFill>
                  <a:srgbClr val="0E2332"/>
                </a:solidFill>
                <a:latin typeface="Trebuchet MS"/>
                <a:cs typeface="Trebuchet MS"/>
              </a:rPr>
              <a:t>QOZ</a:t>
            </a:r>
            <a:r>
              <a:rPr sz="2000" b="1" spc="-204" dirty="0">
                <a:solidFill>
                  <a:srgbClr val="0E2332"/>
                </a:solidFill>
                <a:latin typeface="Trebuchet MS"/>
                <a:cs typeface="Trebuchet MS"/>
              </a:rPr>
              <a:t> </a:t>
            </a:r>
            <a:r>
              <a:rPr sz="2000" b="1" spc="15" dirty="0">
                <a:solidFill>
                  <a:srgbClr val="0E2332"/>
                </a:solidFill>
                <a:latin typeface="Trebuchet MS"/>
                <a:cs typeface="Trebuchet MS"/>
              </a:rPr>
              <a:t>Business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5462575" y="2782166"/>
            <a:ext cx="1371600" cy="1905"/>
          </a:xfrm>
          <a:custGeom>
            <a:avLst/>
            <a:gdLst/>
            <a:ahLst/>
            <a:cxnLst/>
            <a:rect l="l" t="t" r="r" b="b"/>
            <a:pathLst>
              <a:path w="2073909" h="1905">
                <a:moveTo>
                  <a:pt x="0" y="1777"/>
                </a:moveTo>
                <a:lnTo>
                  <a:pt x="2073656" y="0"/>
                </a:lnTo>
              </a:path>
            </a:pathLst>
          </a:custGeom>
          <a:ln w="3810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5347640" y="2726921"/>
            <a:ext cx="114935" cy="114300"/>
          </a:xfrm>
          <a:custGeom>
            <a:avLst/>
            <a:gdLst/>
            <a:ahLst/>
            <a:cxnLst/>
            <a:rect l="l" t="t" r="r" b="b"/>
            <a:pathLst>
              <a:path w="114934" h="114300">
                <a:moveTo>
                  <a:pt x="114249" y="0"/>
                </a:moveTo>
                <a:lnTo>
                  <a:pt x="0" y="57238"/>
                </a:lnTo>
                <a:lnTo>
                  <a:pt x="114338" y="114300"/>
                </a:lnTo>
                <a:lnTo>
                  <a:pt x="114249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6955155" y="1957578"/>
            <a:ext cx="1523999" cy="1397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3"/>
          <p:cNvSpPr txBox="1"/>
          <p:nvPr/>
        </p:nvSpPr>
        <p:spPr>
          <a:xfrm>
            <a:off x="6705600" y="3484624"/>
            <a:ext cx="18637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65" dirty="0">
                <a:solidFill>
                  <a:srgbClr val="0E2332"/>
                </a:solidFill>
                <a:latin typeface="Trebuchet MS"/>
                <a:cs typeface="Trebuchet MS"/>
              </a:rPr>
              <a:t>Outside</a:t>
            </a:r>
            <a:r>
              <a:rPr sz="2000" b="1" spc="-204" dirty="0">
                <a:solidFill>
                  <a:srgbClr val="0E2332"/>
                </a:solidFill>
                <a:latin typeface="Trebuchet MS"/>
                <a:cs typeface="Trebuchet MS"/>
              </a:rPr>
              <a:t> </a:t>
            </a:r>
            <a:r>
              <a:rPr sz="2000" b="1" spc="-40" dirty="0">
                <a:solidFill>
                  <a:srgbClr val="0E2332"/>
                </a:solidFill>
                <a:latin typeface="Trebuchet MS"/>
                <a:cs typeface="Trebuchet MS"/>
              </a:rPr>
              <a:t>Investor</a:t>
            </a:r>
            <a:endParaRPr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723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Investments in Qualified Opportunity Zone Business Property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43576608"/>
              </p:ext>
            </p:extLst>
          </p:nvPr>
        </p:nvGraphicFramePr>
        <p:xfrm>
          <a:off x="1790700" y="1276350"/>
          <a:ext cx="5562600" cy="361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3124200" y="1809750"/>
            <a:ext cx="6858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14950" y="1809750"/>
            <a:ext cx="533400" cy="850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57800" y="3562350"/>
            <a:ext cx="6858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4200" y="3536373"/>
            <a:ext cx="762000" cy="787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72000" y="2177581"/>
            <a:ext cx="0" cy="176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27"/>
          <p:cNvSpPr>
            <a:spLocks noChangeAspect="1"/>
          </p:cNvSpPr>
          <p:nvPr/>
        </p:nvSpPr>
        <p:spPr>
          <a:xfrm>
            <a:off x="5649470" y="1880285"/>
            <a:ext cx="169287" cy="274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/>
          <p:cNvSpPr>
            <a:spLocks noChangeAspect="1"/>
          </p:cNvSpPr>
          <p:nvPr/>
        </p:nvSpPr>
        <p:spPr>
          <a:xfrm>
            <a:off x="4623564" y="2923305"/>
            <a:ext cx="169287" cy="274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7"/>
          <p:cNvSpPr>
            <a:spLocks noChangeAspect="1"/>
          </p:cNvSpPr>
          <p:nvPr/>
        </p:nvSpPr>
        <p:spPr>
          <a:xfrm>
            <a:off x="3301493" y="1880285"/>
            <a:ext cx="169287" cy="274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8"/>
          <p:cNvSpPr txBox="1"/>
          <p:nvPr/>
        </p:nvSpPr>
        <p:spPr>
          <a:xfrm>
            <a:off x="1981200" y="1991468"/>
            <a:ext cx="1635688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75" dirty="0">
                <a:latin typeface="Lucida Sans"/>
                <a:cs typeface="Lucida Sans"/>
              </a:rPr>
              <a:t>Investment </a:t>
            </a:r>
            <a:r>
              <a:rPr sz="1100" spc="-90" dirty="0">
                <a:latin typeface="Lucida Sans"/>
                <a:cs typeface="Lucida Sans"/>
              </a:rPr>
              <a:t>Into </a:t>
            </a:r>
            <a:r>
              <a:rPr sz="1100" spc="-60" dirty="0">
                <a:latin typeface="Lucida Sans"/>
                <a:cs typeface="Lucida Sans"/>
              </a:rPr>
              <a:t>Partnership  </a:t>
            </a:r>
            <a:r>
              <a:rPr sz="1100" spc="-65" dirty="0">
                <a:latin typeface="Lucida Sans"/>
                <a:cs typeface="Lucida Sans"/>
              </a:rPr>
              <a:t>Interest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31" name="object 31"/>
          <p:cNvSpPr>
            <a:spLocks noChangeAspect="1"/>
          </p:cNvSpPr>
          <p:nvPr/>
        </p:nvSpPr>
        <p:spPr>
          <a:xfrm rot="965907">
            <a:off x="2801762" y="3667229"/>
            <a:ext cx="1015608" cy="640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>
            <a:spLocks noChangeAspect="1"/>
          </p:cNvSpPr>
          <p:nvPr/>
        </p:nvSpPr>
        <p:spPr>
          <a:xfrm rot="20636825">
            <a:off x="5231193" y="3679316"/>
            <a:ext cx="1005840" cy="8185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9"/>
          <p:cNvSpPr txBox="1"/>
          <p:nvPr/>
        </p:nvSpPr>
        <p:spPr>
          <a:xfrm>
            <a:off x="5943600" y="1991468"/>
            <a:ext cx="168211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80" dirty="0">
                <a:latin typeface="Lucida Sans"/>
                <a:cs typeface="Lucida Sans"/>
              </a:rPr>
              <a:t>Investment </a:t>
            </a:r>
            <a:r>
              <a:rPr sz="1100" spc="-95" dirty="0">
                <a:latin typeface="Lucida Sans"/>
                <a:cs typeface="Lucida Sans"/>
              </a:rPr>
              <a:t>Into</a:t>
            </a:r>
            <a:r>
              <a:rPr sz="1100" spc="-215" dirty="0">
                <a:latin typeface="Lucida Sans"/>
                <a:cs typeface="Lucida Sans"/>
              </a:rPr>
              <a:t> </a:t>
            </a:r>
            <a:r>
              <a:rPr sz="1100" spc="-65" dirty="0">
                <a:latin typeface="Lucida Sans"/>
                <a:cs typeface="Lucida Sans"/>
              </a:rPr>
              <a:t>Stock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34" name="object 30"/>
          <p:cNvSpPr txBox="1"/>
          <p:nvPr/>
        </p:nvSpPr>
        <p:spPr>
          <a:xfrm>
            <a:off x="4028463" y="2906969"/>
            <a:ext cx="613933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65" dirty="0">
                <a:latin typeface="Lucida Sans"/>
                <a:cs typeface="Lucida Sans"/>
              </a:rPr>
              <a:t>Invest</a:t>
            </a:r>
            <a:r>
              <a:rPr sz="1100" spc="-190" dirty="0">
                <a:latin typeface="Lucida Sans"/>
                <a:cs typeface="Lucida Sans"/>
              </a:rPr>
              <a:t> </a:t>
            </a:r>
            <a:r>
              <a:rPr sz="1100" spc="-70" dirty="0">
                <a:latin typeface="Lucida Sans"/>
                <a:cs typeface="Lucida Sans"/>
              </a:rPr>
              <a:t>Directly</a:t>
            </a:r>
            <a:endParaRPr sz="11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8188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QOZ and </a:t>
            </a:r>
            <a:r>
              <a:rPr lang="en-US" dirty="0" err="1" smtClean="0"/>
              <a:t>ProjectCo</a:t>
            </a:r>
            <a:endParaRPr lang="en-US" dirty="0"/>
          </a:p>
        </p:txBody>
      </p:sp>
      <p:sp>
        <p:nvSpPr>
          <p:cNvPr id="22" name="object 14"/>
          <p:cNvSpPr>
            <a:spLocks noChangeAspect="1"/>
          </p:cNvSpPr>
          <p:nvPr/>
        </p:nvSpPr>
        <p:spPr>
          <a:xfrm>
            <a:off x="457200" y="3181350"/>
            <a:ext cx="1098081" cy="1005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/>
          <p:cNvSpPr txBox="1"/>
          <p:nvPr/>
        </p:nvSpPr>
        <p:spPr>
          <a:xfrm>
            <a:off x="765298" y="4248149"/>
            <a:ext cx="48188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solidFill>
                  <a:srgbClr val="0E2332"/>
                </a:solidFill>
                <a:latin typeface="Trebuchet MS"/>
                <a:cs typeface="Trebuchet MS"/>
              </a:rPr>
              <a:t>B</a:t>
            </a:r>
            <a:r>
              <a:rPr sz="1200" b="1" spc="-85" dirty="0">
                <a:solidFill>
                  <a:srgbClr val="0E2332"/>
                </a:solidFill>
                <a:latin typeface="Trebuchet MS"/>
                <a:cs typeface="Trebuchet MS"/>
              </a:rPr>
              <a:t>u</a:t>
            </a:r>
            <a:r>
              <a:rPr sz="1200" b="1" spc="-90" dirty="0">
                <a:solidFill>
                  <a:srgbClr val="0E2332"/>
                </a:solidFill>
                <a:latin typeface="Trebuchet MS"/>
                <a:cs typeface="Trebuchet MS"/>
              </a:rPr>
              <a:t>y</a:t>
            </a:r>
            <a:r>
              <a:rPr sz="1200" b="1" spc="-80" dirty="0">
                <a:solidFill>
                  <a:srgbClr val="0E2332"/>
                </a:solidFill>
                <a:latin typeface="Trebuchet MS"/>
                <a:cs typeface="Trebuchet MS"/>
              </a:rPr>
              <a:t>e</a:t>
            </a:r>
            <a:r>
              <a:rPr sz="1200" b="1" spc="-5" dirty="0">
                <a:solidFill>
                  <a:srgbClr val="0E2332"/>
                </a:solidFill>
                <a:latin typeface="Trebuchet MS"/>
                <a:cs typeface="Trebuchet MS"/>
              </a:rPr>
              <a:t>r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24" name="object 21"/>
          <p:cNvSpPr/>
          <p:nvPr/>
        </p:nvSpPr>
        <p:spPr>
          <a:xfrm>
            <a:off x="1555281" y="2063551"/>
            <a:ext cx="1097280" cy="1747918"/>
          </a:xfrm>
          <a:custGeom>
            <a:avLst/>
            <a:gdLst/>
            <a:ahLst/>
            <a:cxnLst/>
            <a:rect l="l" t="t" r="r" b="b"/>
            <a:pathLst>
              <a:path w="1918970" h="2705735">
                <a:moveTo>
                  <a:pt x="0" y="2705684"/>
                </a:moveTo>
                <a:lnTo>
                  <a:pt x="1007046" y="2705684"/>
                </a:lnTo>
                <a:lnTo>
                  <a:pt x="1007046" y="0"/>
                </a:lnTo>
                <a:lnTo>
                  <a:pt x="1918855" y="0"/>
                </a:lnTo>
              </a:path>
            </a:pathLst>
          </a:custGeom>
          <a:ln w="38099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"/>
          <p:cNvSpPr txBox="1"/>
          <p:nvPr/>
        </p:nvSpPr>
        <p:spPr>
          <a:xfrm>
            <a:off x="502191" y="2226834"/>
            <a:ext cx="150304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0495" algn="r">
              <a:lnSpc>
                <a:spcPct val="100000"/>
              </a:lnSpc>
              <a:spcBef>
                <a:spcPts val="105"/>
              </a:spcBef>
            </a:pPr>
            <a:r>
              <a:rPr lang="en-US" sz="1100" spc="-45" dirty="0" smtClean="0">
                <a:solidFill>
                  <a:srgbClr val="808080"/>
                </a:solidFill>
                <a:latin typeface="Lucida Sans"/>
                <a:cs typeface="Lucida Sans"/>
              </a:rPr>
              <a:t>Defer 10,000,000 Gain 7/1/19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28" name="object 16"/>
          <p:cNvSpPr>
            <a:spLocks noChangeAspect="1"/>
          </p:cNvSpPr>
          <p:nvPr/>
        </p:nvSpPr>
        <p:spPr>
          <a:xfrm>
            <a:off x="3475360" y="3229665"/>
            <a:ext cx="7214" cy="731520"/>
          </a:xfrm>
          <a:custGeom>
            <a:avLst/>
            <a:gdLst/>
            <a:ahLst/>
            <a:cxnLst/>
            <a:rect l="l" t="t" r="r" b="b"/>
            <a:pathLst>
              <a:path w="9525" h="965835">
                <a:moveTo>
                  <a:pt x="0" y="0"/>
                </a:moveTo>
                <a:lnTo>
                  <a:pt x="9448" y="965695"/>
                </a:lnTo>
              </a:path>
            </a:pathLst>
          </a:custGeom>
          <a:ln w="3810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7"/>
          <p:cNvSpPr/>
          <p:nvPr/>
        </p:nvSpPr>
        <p:spPr>
          <a:xfrm>
            <a:off x="3425424" y="3941812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5">
                <a:moveTo>
                  <a:pt x="114300" y="0"/>
                </a:moveTo>
                <a:lnTo>
                  <a:pt x="0" y="1117"/>
                </a:lnTo>
                <a:lnTo>
                  <a:pt x="58267" y="114846"/>
                </a:lnTo>
                <a:lnTo>
                  <a:pt x="11430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3"/>
          <p:cNvSpPr/>
          <p:nvPr/>
        </p:nvSpPr>
        <p:spPr>
          <a:xfrm>
            <a:off x="5195416" y="4224058"/>
            <a:ext cx="1097280" cy="0"/>
          </a:xfrm>
          <a:custGeom>
            <a:avLst/>
            <a:gdLst/>
            <a:ahLst/>
            <a:cxnLst/>
            <a:rect l="l" t="t" r="r" b="b"/>
            <a:pathLst>
              <a:path w="3097529">
                <a:moveTo>
                  <a:pt x="0" y="0"/>
                </a:moveTo>
                <a:lnTo>
                  <a:pt x="3097149" y="0"/>
                </a:lnTo>
              </a:path>
            </a:pathLst>
          </a:custGeom>
          <a:ln w="3810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/>
          <p:cNvSpPr>
            <a:spLocks noChangeAspect="1"/>
          </p:cNvSpPr>
          <p:nvPr/>
        </p:nvSpPr>
        <p:spPr>
          <a:xfrm>
            <a:off x="3121215" y="2551490"/>
            <a:ext cx="722718" cy="640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9"/>
          <p:cNvSpPr txBox="1"/>
          <p:nvPr/>
        </p:nvSpPr>
        <p:spPr>
          <a:xfrm>
            <a:off x="3114472" y="1692727"/>
            <a:ext cx="117527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20" dirty="0">
                <a:solidFill>
                  <a:srgbClr val="0D79A9"/>
                </a:solidFill>
                <a:latin typeface="Lucida Sans"/>
                <a:cs typeface="Lucida Sans"/>
              </a:rPr>
              <a:t>(1065</a:t>
            </a:r>
            <a:r>
              <a:rPr sz="1100" spc="-100" dirty="0">
                <a:solidFill>
                  <a:srgbClr val="0D79A9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0D79A9"/>
                </a:solidFill>
                <a:latin typeface="Lucida Sans"/>
                <a:cs typeface="Lucida Sans"/>
              </a:rPr>
              <a:t>Partnership)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43" name="object 12"/>
          <p:cNvSpPr txBox="1"/>
          <p:nvPr/>
        </p:nvSpPr>
        <p:spPr>
          <a:xfrm>
            <a:off x="2619858" y="1852593"/>
            <a:ext cx="876935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130" dirty="0" smtClean="0">
                <a:solidFill>
                  <a:srgbClr val="808080"/>
                </a:solidFill>
                <a:latin typeface="Lucida Sans"/>
                <a:cs typeface="Lucida Sans"/>
              </a:rPr>
              <a:t>1</a:t>
            </a:r>
            <a:r>
              <a:rPr sz="1100" spc="-135" dirty="0" smtClean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r>
              <a:rPr sz="1100" spc="-120" dirty="0" smtClean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0" dirty="0" smtClean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r>
              <a:rPr sz="1100" spc="-135" dirty="0" smtClean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r>
              <a:rPr sz="1100" spc="-130" dirty="0" smtClean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r>
              <a:rPr sz="1100" spc="-120" dirty="0" smtClean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5" dirty="0" smtClean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r>
              <a:rPr sz="1100" spc="-130" dirty="0" smtClean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r>
              <a:rPr sz="1100" spc="-125" dirty="0" smtClean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</a:p>
          <a:p>
            <a:pPr marL="95250" algn="ctr">
              <a:lnSpc>
                <a:spcPct val="100000"/>
              </a:lnSpc>
            </a:pPr>
            <a:r>
              <a:rPr sz="1100" spc="-130" dirty="0" smtClean="0">
                <a:solidFill>
                  <a:srgbClr val="808080"/>
                </a:solidFill>
                <a:latin typeface="Lucida Sans"/>
                <a:cs typeface="Lucida Sans"/>
              </a:rPr>
              <a:t>9</a:t>
            </a:r>
            <a:r>
              <a:rPr sz="1100" spc="-120" dirty="0" smtClean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0" dirty="0" smtClean="0">
                <a:solidFill>
                  <a:srgbClr val="808080"/>
                </a:solidFill>
                <a:latin typeface="Lucida Sans"/>
                <a:cs typeface="Lucida Sans"/>
              </a:rPr>
              <a:t>00</a:t>
            </a:r>
            <a:r>
              <a:rPr sz="1100" spc="-135" dirty="0" smtClean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r>
              <a:rPr sz="1100" spc="-120" dirty="0" smtClean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0" dirty="0" smtClean="0">
                <a:solidFill>
                  <a:srgbClr val="808080"/>
                </a:solidFill>
                <a:latin typeface="Lucida Sans"/>
                <a:cs typeface="Lucida Sans"/>
              </a:rPr>
              <a:t>00</a:t>
            </a:r>
            <a:r>
              <a:rPr sz="1100" spc="-125" dirty="0" smtClean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endParaRPr sz="1100" dirty="0" smtClean="0">
              <a:latin typeface="Lucida Sans"/>
              <a:cs typeface="Lucida Sans"/>
            </a:endParaRPr>
          </a:p>
          <a:p>
            <a:pPr marL="95250" algn="ctr">
              <a:lnSpc>
                <a:spcPct val="100000"/>
              </a:lnSpc>
              <a:spcBef>
                <a:spcPts val="35"/>
              </a:spcBef>
            </a:pPr>
            <a:r>
              <a:rPr sz="1100" spc="-130" dirty="0" smtClean="0">
                <a:solidFill>
                  <a:srgbClr val="808080"/>
                </a:solidFill>
                <a:latin typeface="Lucida Sans"/>
                <a:cs typeface="Lucida Sans"/>
              </a:rPr>
              <a:t>1</a:t>
            </a:r>
            <a:r>
              <a:rPr sz="1100" spc="-120" dirty="0" smtClean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0" dirty="0" smtClean="0">
                <a:solidFill>
                  <a:srgbClr val="808080"/>
                </a:solidFill>
                <a:latin typeface="Lucida Sans"/>
                <a:cs typeface="Lucida Sans"/>
              </a:rPr>
              <a:t>00</a:t>
            </a:r>
            <a:r>
              <a:rPr sz="1100" spc="-135" dirty="0" smtClean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r>
              <a:rPr sz="1100" spc="-120" dirty="0" smtClean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0" dirty="0" smtClean="0">
                <a:solidFill>
                  <a:srgbClr val="808080"/>
                </a:solidFill>
                <a:latin typeface="Lucida Sans"/>
                <a:cs typeface="Lucida Sans"/>
              </a:rPr>
              <a:t>00</a:t>
            </a:r>
            <a:r>
              <a:rPr sz="1100" spc="-125" dirty="0" smtClean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44" name="object 11"/>
          <p:cNvSpPr txBox="1"/>
          <p:nvPr/>
        </p:nvSpPr>
        <p:spPr>
          <a:xfrm>
            <a:off x="3648040" y="1852593"/>
            <a:ext cx="171005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53365">
              <a:lnSpc>
                <a:spcPct val="100000"/>
              </a:lnSpc>
              <a:spcBef>
                <a:spcPts val="105"/>
              </a:spcBef>
            </a:pPr>
            <a:r>
              <a:rPr sz="1100" spc="-114" dirty="0">
                <a:solidFill>
                  <a:srgbClr val="808080"/>
                </a:solidFill>
                <a:latin typeface="Lucida Sans"/>
                <a:cs typeface="Lucida Sans"/>
              </a:rPr>
              <a:t>GAIN </a:t>
            </a:r>
            <a:r>
              <a:rPr sz="1100" spc="-35" dirty="0">
                <a:solidFill>
                  <a:srgbClr val="808080"/>
                </a:solidFill>
                <a:latin typeface="Lucida Sans"/>
                <a:cs typeface="Lucida Sans"/>
              </a:rPr>
              <a:t>DEFERRED  </a:t>
            </a:r>
            <a:r>
              <a:rPr sz="1100" spc="-225" dirty="0">
                <a:solidFill>
                  <a:srgbClr val="808080"/>
                </a:solidFill>
                <a:latin typeface="Lucida Sans"/>
                <a:cs typeface="Lucida Sans"/>
              </a:rPr>
              <a:t>QO </a:t>
            </a:r>
            <a:r>
              <a:rPr sz="1100" spc="-55" dirty="0">
                <a:solidFill>
                  <a:srgbClr val="808080"/>
                </a:solidFill>
                <a:latin typeface="Lucida Sans"/>
                <a:cs typeface="Lucida Sans"/>
              </a:rPr>
              <a:t>PROPERTY  </a:t>
            </a:r>
            <a:r>
              <a:rPr sz="1100" spc="-85" dirty="0">
                <a:solidFill>
                  <a:srgbClr val="808080"/>
                </a:solidFill>
                <a:latin typeface="Lucida Sans"/>
                <a:cs typeface="Lucida Sans"/>
              </a:rPr>
              <a:t>CASH</a:t>
            </a:r>
            <a:r>
              <a:rPr sz="1100" spc="-195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808080"/>
                </a:solidFill>
                <a:latin typeface="Lucida Sans"/>
                <a:cs typeface="Lucida Sans"/>
              </a:rPr>
              <a:t>SECURITIES,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100" dirty="0">
                <a:solidFill>
                  <a:srgbClr val="808080"/>
                </a:solidFill>
                <a:latin typeface="Lucida Sans"/>
                <a:cs typeface="Lucida Sans"/>
              </a:rPr>
              <a:t>OTHER</a:t>
            </a:r>
            <a:r>
              <a:rPr sz="1100" spc="-17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808080"/>
                </a:solidFill>
                <a:latin typeface="Lucida Sans"/>
                <a:cs typeface="Lucida Sans"/>
              </a:rPr>
              <a:t>INVESTMENTS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45" name="object 17"/>
          <p:cNvSpPr/>
          <p:nvPr/>
        </p:nvSpPr>
        <p:spPr>
          <a:xfrm rot="16200000">
            <a:off x="2652879" y="2012886"/>
            <a:ext cx="114300" cy="114935"/>
          </a:xfrm>
          <a:custGeom>
            <a:avLst/>
            <a:gdLst/>
            <a:ahLst/>
            <a:cxnLst/>
            <a:rect l="l" t="t" r="r" b="b"/>
            <a:pathLst>
              <a:path w="114300" h="114935">
                <a:moveTo>
                  <a:pt x="114300" y="0"/>
                </a:moveTo>
                <a:lnTo>
                  <a:pt x="0" y="1117"/>
                </a:lnTo>
                <a:lnTo>
                  <a:pt x="58267" y="114846"/>
                </a:lnTo>
                <a:lnTo>
                  <a:pt x="114300" y="0"/>
                </a:lnTo>
                <a:close/>
              </a:path>
            </a:pathLst>
          </a:custGeom>
          <a:solidFill>
            <a:srgbClr val="A7A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5"/>
          <p:cNvSpPr txBox="1"/>
          <p:nvPr/>
        </p:nvSpPr>
        <p:spPr>
          <a:xfrm>
            <a:off x="3722933" y="3295976"/>
            <a:ext cx="1210945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85" dirty="0">
                <a:solidFill>
                  <a:srgbClr val="808080"/>
                </a:solidFill>
                <a:latin typeface="Lucida Sans"/>
                <a:cs typeface="Lucida Sans"/>
              </a:rPr>
              <a:t>FUND</a:t>
            </a:r>
            <a:r>
              <a:rPr sz="1100" spc="-204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808080"/>
                </a:solidFill>
                <a:latin typeface="Lucida Sans"/>
                <a:cs typeface="Lucida Sans"/>
              </a:rPr>
              <a:t>PROJECT  </a:t>
            </a:r>
            <a:r>
              <a:rPr sz="1100" spc="-90" dirty="0">
                <a:solidFill>
                  <a:srgbClr val="808080"/>
                </a:solidFill>
                <a:latin typeface="Lucida Sans"/>
                <a:cs typeface="Lucida Sans"/>
              </a:rPr>
              <a:t>ENTITY </a:t>
            </a:r>
            <a:r>
              <a:rPr sz="1100" spc="-85" dirty="0">
                <a:solidFill>
                  <a:srgbClr val="808080"/>
                </a:solidFill>
                <a:latin typeface="Lucida Sans"/>
                <a:cs typeface="Lucida Sans"/>
              </a:rPr>
              <a:t>WITH  </a:t>
            </a: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9,000,000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47" name="object 20"/>
          <p:cNvSpPr>
            <a:spLocks noChangeAspect="1"/>
          </p:cNvSpPr>
          <p:nvPr/>
        </p:nvSpPr>
        <p:spPr>
          <a:xfrm>
            <a:off x="3121215" y="4166909"/>
            <a:ext cx="645701" cy="640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6"/>
          <p:cNvSpPr txBox="1"/>
          <p:nvPr/>
        </p:nvSpPr>
        <p:spPr>
          <a:xfrm>
            <a:off x="3950624" y="3918911"/>
            <a:ext cx="153352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85" dirty="0">
                <a:solidFill>
                  <a:srgbClr val="0E2332"/>
                </a:solidFill>
                <a:latin typeface="Trebuchet MS"/>
                <a:cs typeface="Trebuchet MS"/>
              </a:rPr>
              <a:t>Project</a:t>
            </a:r>
            <a:r>
              <a:rPr sz="1600" b="1" spc="-170" dirty="0">
                <a:solidFill>
                  <a:srgbClr val="0E2332"/>
                </a:solidFill>
                <a:latin typeface="Trebuchet MS"/>
                <a:cs typeface="Trebuchet MS"/>
              </a:rPr>
              <a:t> </a:t>
            </a:r>
            <a:r>
              <a:rPr sz="1600" b="1" spc="-85" dirty="0">
                <a:solidFill>
                  <a:srgbClr val="0E2332"/>
                </a:solidFill>
                <a:latin typeface="Trebuchet MS"/>
                <a:cs typeface="Trebuchet MS"/>
              </a:rPr>
              <a:t>Entity</a:t>
            </a:r>
            <a:endParaRPr sz="1600" dirty="0">
              <a:latin typeface="Trebuchet MS"/>
              <a:cs typeface="Trebuchet MS"/>
            </a:endParaRPr>
          </a:p>
          <a:p>
            <a:pPr marL="47625">
              <a:lnSpc>
                <a:spcPct val="100000"/>
              </a:lnSpc>
              <a:spcBef>
                <a:spcPts val="85"/>
              </a:spcBef>
            </a:pPr>
            <a:r>
              <a:rPr sz="1100" spc="-120" dirty="0">
                <a:solidFill>
                  <a:srgbClr val="0D79A9"/>
                </a:solidFill>
                <a:latin typeface="Lucida Sans"/>
                <a:cs typeface="Lucida Sans"/>
              </a:rPr>
              <a:t>(1065</a:t>
            </a:r>
            <a:r>
              <a:rPr sz="1100" spc="-95" dirty="0">
                <a:solidFill>
                  <a:srgbClr val="0D79A9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0D79A9"/>
                </a:solidFill>
                <a:latin typeface="Lucida Sans"/>
                <a:cs typeface="Lucida Sans"/>
              </a:rPr>
              <a:t>Partnership)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49" name="object 19"/>
          <p:cNvSpPr txBox="1"/>
          <p:nvPr/>
        </p:nvSpPr>
        <p:spPr>
          <a:xfrm>
            <a:off x="3950624" y="4445639"/>
            <a:ext cx="78105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9</a:t>
            </a:r>
            <a:r>
              <a:rPr sz="1100" spc="-120" dirty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00</a:t>
            </a:r>
            <a:r>
              <a:rPr sz="1100" spc="-135" dirty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r>
              <a:rPr sz="1100" spc="-120" dirty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00</a:t>
            </a:r>
            <a:r>
              <a:rPr sz="1100" spc="-125" dirty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6</a:t>
            </a:r>
            <a:r>
              <a:rPr sz="1100" spc="-120" dirty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30</a:t>
            </a:r>
            <a:r>
              <a:rPr sz="1100" spc="-135" dirty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r>
              <a:rPr sz="1100" spc="-120" dirty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00</a:t>
            </a:r>
            <a:r>
              <a:rPr sz="1100" spc="-125" dirty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2</a:t>
            </a:r>
            <a:r>
              <a:rPr sz="1100" spc="-120" dirty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70</a:t>
            </a:r>
            <a:r>
              <a:rPr sz="1100" spc="-135" dirty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r>
              <a:rPr sz="1100" spc="-120" dirty="0">
                <a:solidFill>
                  <a:srgbClr val="808080"/>
                </a:solidFill>
                <a:latin typeface="Lucida Sans"/>
                <a:cs typeface="Lucida Sans"/>
              </a:rPr>
              <a:t>,</a:t>
            </a: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00</a:t>
            </a:r>
            <a:r>
              <a:rPr sz="1100" spc="-125" dirty="0">
                <a:solidFill>
                  <a:srgbClr val="808080"/>
                </a:solidFill>
                <a:latin typeface="Lucida Sans"/>
                <a:cs typeface="Lucida Sans"/>
              </a:rPr>
              <a:t>0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50" name="object 18"/>
          <p:cNvSpPr txBox="1"/>
          <p:nvPr/>
        </p:nvSpPr>
        <p:spPr>
          <a:xfrm>
            <a:off x="4629121" y="4546661"/>
            <a:ext cx="171005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365">
              <a:lnSpc>
                <a:spcPct val="100000"/>
              </a:lnSpc>
              <a:spcBef>
                <a:spcPts val="100"/>
              </a:spcBef>
            </a:pPr>
            <a:r>
              <a:rPr sz="1100" spc="-225" dirty="0">
                <a:solidFill>
                  <a:srgbClr val="808080"/>
                </a:solidFill>
                <a:latin typeface="Lucida Sans"/>
                <a:cs typeface="Lucida Sans"/>
              </a:rPr>
              <a:t>QO </a:t>
            </a:r>
            <a:r>
              <a:rPr sz="1100" spc="-55" dirty="0">
                <a:solidFill>
                  <a:srgbClr val="808080"/>
                </a:solidFill>
                <a:latin typeface="Lucida Sans"/>
                <a:cs typeface="Lucida Sans"/>
              </a:rPr>
              <a:t>PROPERTY  </a:t>
            </a:r>
            <a:r>
              <a:rPr sz="1100" spc="-85" dirty="0">
                <a:solidFill>
                  <a:srgbClr val="808080"/>
                </a:solidFill>
                <a:latin typeface="Lucida Sans"/>
                <a:cs typeface="Lucida Sans"/>
              </a:rPr>
              <a:t>CASH</a:t>
            </a:r>
            <a:r>
              <a:rPr sz="1100" spc="-195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808080"/>
                </a:solidFill>
                <a:latin typeface="Lucida Sans"/>
                <a:cs typeface="Lucida Sans"/>
              </a:rPr>
              <a:t>SECURITIES,</a:t>
            </a:r>
            <a:endParaRPr sz="11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100" spc="-100" dirty="0">
                <a:solidFill>
                  <a:srgbClr val="808080"/>
                </a:solidFill>
                <a:latin typeface="Lucida Sans"/>
                <a:cs typeface="Lucida Sans"/>
              </a:rPr>
              <a:t>OTHER</a:t>
            </a:r>
            <a:r>
              <a:rPr sz="1100" spc="-17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808080"/>
                </a:solidFill>
                <a:latin typeface="Lucida Sans"/>
                <a:cs typeface="Lucida Sans"/>
              </a:rPr>
              <a:t>INVESTMENTS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51" name="object 17"/>
          <p:cNvSpPr txBox="1"/>
          <p:nvPr/>
        </p:nvSpPr>
        <p:spPr>
          <a:xfrm>
            <a:off x="4629121" y="4395898"/>
            <a:ext cx="8013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808080"/>
                </a:solidFill>
                <a:latin typeface="Lucida Sans"/>
                <a:cs typeface="Lucida Sans"/>
              </a:rPr>
              <a:t>I</a:t>
            </a:r>
            <a:r>
              <a:rPr sz="1100" spc="-114" dirty="0">
                <a:solidFill>
                  <a:srgbClr val="808080"/>
                </a:solidFill>
                <a:latin typeface="Lucida Sans"/>
                <a:cs typeface="Lucida Sans"/>
              </a:rPr>
              <a:t>N</a:t>
            </a:r>
            <a:r>
              <a:rPr sz="1100" spc="-130" dirty="0">
                <a:solidFill>
                  <a:srgbClr val="808080"/>
                </a:solidFill>
                <a:latin typeface="Lucida Sans"/>
                <a:cs typeface="Lucida Sans"/>
              </a:rPr>
              <a:t>V</a:t>
            </a:r>
            <a:r>
              <a:rPr sz="1100" spc="50" dirty="0">
                <a:solidFill>
                  <a:srgbClr val="808080"/>
                </a:solidFill>
                <a:latin typeface="Lucida Sans"/>
                <a:cs typeface="Lucida Sans"/>
              </a:rPr>
              <a:t>E</a:t>
            </a:r>
            <a:r>
              <a:rPr sz="1100" spc="35" dirty="0">
                <a:solidFill>
                  <a:srgbClr val="808080"/>
                </a:solidFill>
                <a:latin typeface="Lucida Sans"/>
                <a:cs typeface="Lucida Sans"/>
              </a:rPr>
              <a:t>S</a:t>
            </a:r>
            <a:r>
              <a:rPr sz="1100" spc="-95" dirty="0">
                <a:solidFill>
                  <a:srgbClr val="808080"/>
                </a:solidFill>
                <a:latin typeface="Lucida Sans"/>
                <a:cs typeface="Lucida Sans"/>
              </a:rPr>
              <a:t>TED</a:t>
            </a:r>
            <a:endParaRPr sz="1400" dirty="0">
              <a:latin typeface="Lucida Sans"/>
              <a:cs typeface="Lucida Sans"/>
            </a:endParaRPr>
          </a:p>
        </p:txBody>
      </p:sp>
      <p:sp>
        <p:nvSpPr>
          <p:cNvPr id="52" name="object 32"/>
          <p:cNvSpPr txBox="1">
            <a:spLocks noChangeAspect="1"/>
          </p:cNvSpPr>
          <p:nvPr/>
        </p:nvSpPr>
        <p:spPr>
          <a:xfrm>
            <a:off x="6309369" y="1918116"/>
            <a:ext cx="2775104" cy="2659883"/>
          </a:xfrm>
          <a:prstGeom prst="rect">
            <a:avLst/>
          </a:prstGeom>
          <a:ln w="38100">
            <a:solidFill>
              <a:srgbClr val="A7A8A7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479425" marR="309245">
              <a:lnSpc>
                <a:spcPct val="100000"/>
              </a:lnSpc>
            </a:pPr>
            <a:r>
              <a:rPr sz="1100" spc="-120" dirty="0">
                <a:solidFill>
                  <a:srgbClr val="808080"/>
                </a:solidFill>
                <a:latin typeface="Lucida Sans"/>
                <a:cs typeface="Lucida Sans"/>
              </a:rPr>
              <a:t>CANNOT </a:t>
            </a:r>
            <a:r>
              <a:rPr sz="1100" spc="-45" dirty="0">
                <a:solidFill>
                  <a:srgbClr val="808080"/>
                </a:solidFill>
                <a:latin typeface="Lucida Sans"/>
                <a:cs typeface="Lucida Sans"/>
              </a:rPr>
              <a:t>INVEST </a:t>
            </a:r>
            <a:r>
              <a:rPr sz="1100" spc="-65" dirty="0">
                <a:solidFill>
                  <a:srgbClr val="808080"/>
                </a:solidFill>
                <a:latin typeface="Lucida Sans"/>
                <a:cs typeface="Lucida Sans"/>
              </a:rPr>
              <a:t>IN </a:t>
            </a:r>
            <a:r>
              <a:rPr sz="1100" spc="-80" dirty="0">
                <a:solidFill>
                  <a:srgbClr val="808080"/>
                </a:solidFill>
                <a:latin typeface="Lucida Sans"/>
                <a:cs typeface="Lucida Sans"/>
              </a:rPr>
              <a:t>ANOTHER</a:t>
            </a:r>
            <a:r>
              <a:rPr sz="1100" spc="-20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180" dirty="0">
                <a:solidFill>
                  <a:srgbClr val="808080"/>
                </a:solidFill>
                <a:latin typeface="Lucida Sans"/>
                <a:cs typeface="Lucida Sans"/>
              </a:rPr>
              <a:t>QO  </a:t>
            </a:r>
            <a:r>
              <a:rPr sz="1100" spc="-70" dirty="0">
                <a:solidFill>
                  <a:srgbClr val="808080"/>
                </a:solidFill>
                <a:latin typeface="Lucida Sans"/>
                <a:cs typeface="Lucida Sans"/>
              </a:rPr>
              <a:t>FUND</a:t>
            </a:r>
            <a:endParaRPr sz="11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479425" marR="258445">
              <a:lnSpc>
                <a:spcPct val="100000"/>
              </a:lnSpc>
            </a:pPr>
            <a:r>
              <a:rPr sz="1100" spc="-120" dirty="0">
                <a:solidFill>
                  <a:srgbClr val="808080"/>
                </a:solidFill>
                <a:latin typeface="Lucida Sans"/>
                <a:cs typeface="Lucida Sans"/>
              </a:rPr>
              <a:t>CANNOT </a:t>
            </a:r>
            <a:r>
              <a:rPr sz="1100" spc="-50" dirty="0">
                <a:solidFill>
                  <a:srgbClr val="808080"/>
                </a:solidFill>
                <a:latin typeface="Lucida Sans"/>
                <a:cs typeface="Lucida Sans"/>
              </a:rPr>
              <a:t>BUY </a:t>
            </a:r>
            <a:r>
              <a:rPr sz="1100" spc="-75" dirty="0">
                <a:solidFill>
                  <a:srgbClr val="808080"/>
                </a:solidFill>
                <a:latin typeface="Lucida Sans"/>
                <a:cs typeface="Lucida Sans"/>
              </a:rPr>
              <a:t>STOCK/LLC  </a:t>
            </a:r>
            <a:r>
              <a:rPr sz="1100" spc="-35" dirty="0">
                <a:solidFill>
                  <a:srgbClr val="808080"/>
                </a:solidFill>
                <a:latin typeface="Lucida Sans"/>
                <a:cs typeface="Lucida Sans"/>
              </a:rPr>
              <a:t>INTEREST </a:t>
            </a:r>
            <a:r>
              <a:rPr sz="1100" spc="-65" dirty="0">
                <a:solidFill>
                  <a:srgbClr val="808080"/>
                </a:solidFill>
                <a:latin typeface="Lucida Sans"/>
                <a:cs typeface="Lucida Sans"/>
              </a:rPr>
              <a:t>IN </a:t>
            </a:r>
            <a:r>
              <a:rPr sz="1100" spc="-80" dirty="0">
                <a:solidFill>
                  <a:srgbClr val="808080"/>
                </a:solidFill>
                <a:latin typeface="Lucida Sans"/>
                <a:cs typeface="Lucida Sans"/>
              </a:rPr>
              <a:t>ANOTHER</a:t>
            </a:r>
            <a:r>
              <a:rPr sz="1100" spc="-235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100" dirty="0">
                <a:solidFill>
                  <a:srgbClr val="808080"/>
                </a:solidFill>
                <a:latin typeface="Lucida Sans"/>
                <a:cs typeface="Lucida Sans"/>
              </a:rPr>
              <a:t>COMPANY</a:t>
            </a:r>
            <a:endParaRPr sz="11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479425" marR="196215">
              <a:lnSpc>
                <a:spcPct val="100000"/>
              </a:lnSpc>
            </a:pPr>
            <a:r>
              <a:rPr sz="1100" spc="-55" dirty="0">
                <a:solidFill>
                  <a:srgbClr val="808080"/>
                </a:solidFill>
                <a:latin typeface="Lucida Sans"/>
                <a:cs typeface="Lucida Sans"/>
              </a:rPr>
              <a:t>MUST </a:t>
            </a:r>
            <a:r>
              <a:rPr sz="1100" spc="-60" dirty="0">
                <a:solidFill>
                  <a:srgbClr val="808080"/>
                </a:solidFill>
                <a:latin typeface="Lucida Sans"/>
                <a:cs typeface="Lucida Sans"/>
              </a:rPr>
              <a:t>DEPLOY CAPITAL </a:t>
            </a:r>
            <a:r>
              <a:rPr sz="1100" spc="-65" dirty="0">
                <a:solidFill>
                  <a:srgbClr val="808080"/>
                </a:solidFill>
                <a:latin typeface="Lucida Sans"/>
                <a:cs typeface="Lucida Sans"/>
              </a:rPr>
              <a:t>WITHIN</a:t>
            </a:r>
            <a:r>
              <a:rPr sz="1100" spc="-235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100" dirty="0">
                <a:solidFill>
                  <a:srgbClr val="808080"/>
                </a:solidFill>
                <a:latin typeface="Lucida Sans"/>
                <a:cs typeface="Lucida Sans"/>
              </a:rPr>
              <a:t>31  </a:t>
            </a:r>
            <a:r>
              <a:rPr sz="1100" spc="-90" dirty="0">
                <a:solidFill>
                  <a:srgbClr val="808080"/>
                </a:solidFill>
                <a:latin typeface="Lucida Sans"/>
                <a:cs typeface="Lucida Sans"/>
              </a:rPr>
              <a:t>MONTHS </a:t>
            </a:r>
            <a:r>
              <a:rPr sz="1100" spc="-75" dirty="0">
                <a:solidFill>
                  <a:srgbClr val="808080"/>
                </a:solidFill>
                <a:latin typeface="Lucida Sans"/>
                <a:cs typeface="Lucida Sans"/>
              </a:rPr>
              <a:t>OF</a:t>
            </a:r>
            <a:r>
              <a:rPr sz="1100" spc="-125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75" dirty="0">
                <a:solidFill>
                  <a:srgbClr val="808080"/>
                </a:solidFill>
                <a:latin typeface="Lucida Sans"/>
                <a:cs typeface="Lucida Sans"/>
              </a:rPr>
              <a:t>FUNDING</a:t>
            </a:r>
            <a:endParaRPr sz="11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479425" marR="325755">
              <a:lnSpc>
                <a:spcPct val="100000"/>
              </a:lnSpc>
            </a:pPr>
            <a:r>
              <a:rPr sz="1100" spc="-55" dirty="0">
                <a:solidFill>
                  <a:srgbClr val="808080"/>
                </a:solidFill>
                <a:latin typeface="Lucida Sans"/>
                <a:cs typeface="Lucida Sans"/>
              </a:rPr>
              <a:t>MUST</a:t>
            </a:r>
            <a:r>
              <a:rPr sz="1100" spc="-12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808080"/>
                </a:solidFill>
                <a:latin typeface="Lucida Sans"/>
                <a:cs typeface="Lucida Sans"/>
              </a:rPr>
              <a:t>HAVE</a:t>
            </a:r>
            <a:r>
              <a:rPr sz="1100" spc="-114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Lucida Sans"/>
                <a:cs typeface="Lucida Sans"/>
              </a:rPr>
              <a:t>WRITTEN</a:t>
            </a:r>
            <a:r>
              <a:rPr sz="1100" spc="-12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35" dirty="0">
                <a:solidFill>
                  <a:srgbClr val="808080"/>
                </a:solidFill>
                <a:latin typeface="Lucida Sans"/>
                <a:cs typeface="Lucida Sans"/>
              </a:rPr>
              <a:t>PLAN</a:t>
            </a:r>
            <a:r>
              <a:rPr sz="1100" spc="-114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55" dirty="0">
                <a:solidFill>
                  <a:srgbClr val="808080"/>
                </a:solidFill>
                <a:latin typeface="Lucida Sans"/>
                <a:cs typeface="Lucida Sans"/>
              </a:rPr>
              <a:t>FOR  </a:t>
            </a:r>
            <a:r>
              <a:rPr sz="1100" spc="-75" dirty="0">
                <a:solidFill>
                  <a:srgbClr val="808080"/>
                </a:solidFill>
                <a:latin typeface="Lucida Sans"/>
                <a:cs typeface="Lucida Sans"/>
              </a:rPr>
              <a:t>WORKING</a:t>
            </a:r>
            <a:r>
              <a:rPr sz="1100" spc="-14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808080"/>
                </a:solidFill>
                <a:latin typeface="Lucida Sans"/>
                <a:cs typeface="Lucida Sans"/>
              </a:rPr>
              <a:t>CAPITAL</a:t>
            </a:r>
            <a:endParaRPr sz="11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479425" marR="492125">
              <a:lnSpc>
                <a:spcPct val="100000"/>
              </a:lnSpc>
            </a:pPr>
            <a:r>
              <a:rPr sz="1100" spc="-25" dirty="0">
                <a:solidFill>
                  <a:srgbClr val="767171"/>
                </a:solidFill>
                <a:latin typeface="Lucida Sans"/>
                <a:cs typeface="Lucida Sans"/>
              </a:rPr>
              <a:t>70% </a:t>
            </a:r>
            <a:r>
              <a:rPr sz="1100" spc="-75" dirty="0">
                <a:solidFill>
                  <a:srgbClr val="767171"/>
                </a:solidFill>
                <a:latin typeface="Lucida Sans"/>
                <a:cs typeface="Lucida Sans"/>
              </a:rPr>
              <a:t>OF </a:t>
            </a:r>
            <a:r>
              <a:rPr sz="1100" spc="-45" dirty="0">
                <a:solidFill>
                  <a:srgbClr val="767171"/>
                </a:solidFill>
                <a:latin typeface="Lucida Sans"/>
                <a:cs typeface="Lucida Sans"/>
              </a:rPr>
              <a:t>TANGIBLE</a:t>
            </a:r>
            <a:r>
              <a:rPr sz="1100" spc="-245" dirty="0">
                <a:solidFill>
                  <a:srgbClr val="767171"/>
                </a:solidFill>
                <a:latin typeface="Lucida Sans"/>
                <a:cs typeface="Lucida Sans"/>
              </a:rPr>
              <a:t> </a:t>
            </a:r>
            <a:r>
              <a:rPr sz="1100" spc="-40" dirty="0">
                <a:solidFill>
                  <a:srgbClr val="767171"/>
                </a:solidFill>
                <a:latin typeface="Lucida Sans"/>
                <a:cs typeface="Lucida Sans"/>
              </a:rPr>
              <a:t>PROPERTY  </a:t>
            </a:r>
            <a:r>
              <a:rPr sz="1100" spc="-60" dirty="0">
                <a:solidFill>
                  <a:srgbClr val="767171"/>
                </a:solidFill>
                <a:latin typeface="Lucida Sans"/>
                <a:cs typeface="Lucida Sans"/>
              </a:rPr>
              <a:t>MUST </a:t>
            </a:r>
            <a:r>
              <a:rPr sz="1100" spc="30" dirty="0">
                <a:solidFill>
                  <a:srgbClr val="767171"/>
                </a:solidFill>
                <a:latin typeface="Lucida Sans"/>
                <a:cs typeface="Lucida Sans"/>
              </a:rPr>
              <a:t>BE</a:t>
            </a:r>
            <a:r>
              <a:rPr sz="1100" spc="-170" dirty="0">
                <a:solidFill>
                  <a:srgbClr val="767171"/>
                </a:solidFill>
                <a:latin typeface="Lucida Sans"/>
                <a:cs typeface="Lucida Sans"/>
              </a:rPr>
              <a:t> </a:t>
            </a:r>
            <a:r>
              <a:rPr sz="1100" spc="-100" dirty="0">
                <a:solidFill>
                  <a:srgbClr val="767171"/>
                </a:solidFill>
                <a:latin typeface="Lucida Sans"/>
                <a:cs typeface="Lucida Sans"/>
              </a:rPr>
              <a:t>QOZB </a:t>
            </a:r>
            <a:r>
              <a:rPr sz="1100" spc="-40" dirty="0">
                <a:solidFill>
                  <a:srgbClr val="767171"/>
                </a:solidFill>
                <a:latin typeface="Lucida Sans"/>
                <a:cs typeface="Lucida Sans"/>
              </a:rPr>
              <a:t>PROPERTY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53" name="object 25"/>
          <p:cNvSpPr txBox="1"/>
          <p:nvPr/>
        </p:nvSpPr>
        <p:spPr>
          <a:xfrm>
            <a:off x="5416636" y="1174202"/>
            <a:ext cx="3078480" cy="678391"/>
          </a:xfrm>
          <a:prstGeom prst="rect">
            <a:avLst/>
          </a:prstGeom>
          <a:ln w="38100">
            <a:solidFill>
              <a:srgbClr val="A7A8A7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478155" marR="422909">
              <a:lnSpc>
                <a:spcPct val="100000"/>
              </a:lnSpc>
            </a:pPr>
            <a:r>
              <a:rPr sz="1100" spc="-120" dirty="0" smtClean="0">
                <a:solidFill>
                  <a:srgbClr val="808080"/>
                </a:solidFill>
                <a:latin typeface="Lucida Sans"/>
                <a:cs typeface="Lucida Sans"/>
              </a:rPr>
              <a:t>CANNOT </a:t>
            </a:r>
            <a:r>
              <a:rPr sz="1100" spc="-50" dirty="0">
                <a:solidFill>
                  <a:srgbClr val="808080"/>
                </a:solidFill>
                <a:latin typeface="Lucida Sans"/>
                <a:cs typeface="Lucida Sans"/>
              </a:rPr>
              <a:t>INVEST</a:t>
            </a:r>
            <a:r>
              <a:rPr sz="1100" spc="-265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65" dirty="0">
                <a:solidFill>
                  <a:srgbClr val="808080"/>
                </a:solidFill>
                <a:latin typeface="Lucida Sans"/>
                <a:cs typeface="Lucida Sans"/>
              </a:rPr>
              <a:t>IN </a:t>
            </a:r>
            <a:r>
              <a:rPr sz="1100" spc="-80" dirty="0">
                <a:solidFill>
                  <a:srgbClr val="808080"/>
                </a:solidFill>
                <a:latin typeface="Lucida Sans"/>
                <a:cs typeface="Lucida Sans"/>
              </a:rPr>
              <a:t>ANOTHER </a:t>
            </a:r>
            <a:r>
              <a:rPr sz="1100" spc="-175" dirty="0" smtClean="0">
                <a:solidFill>
                  <a:srgbClr val="808080"/>
                </a:solidFill>
                <a:latin typeface="Lucida Sans"/>
                <a:cs typeface="Lucida Sans"/>
              </a:rPr>
              <a:t>QO  </a:t>
            </a:r>
            <a:r>
              <a:rPr sz="1100" spc="-65" dirty="0" smtClean="0">
                <a:solidFill>
                  <a:srgbClr val="808080"/>
                </a:solidFill>
                <a:latin typeface="Lucida Sans"/>
                <a:cs typeface="Lucida Sans"/>
              </a:rPr>
              <a:t>FUND</a:t>
            </a:r>
            <a:endParaRPr sz="1100" dirty="0">
              <a:latin typeface="Lucida Sans"/>
              <a:cs typeface="Lucida Sans"/>
            </a:endParaRPr>
          </a:p>
          <a:p>
            <a:pPr marL="478155" marR="333375">
              <a:lnSpc>
                <a:spcPct val="100000"/>
              </a:lnSpc>
            </a:pPr>
            <a:r>
              <a:rPr sz="1100" spc="-170" dirty="0" smtClean="0">
                <a:solidFill>
                  <a:srgbClr val="808080"/>
                </a:solidFill>
                <a:latin typeface="Lucida Sans"/>
                <a:cs typeface="Lucida Sans"/>
              </a:rPr>
              <a:t>QO </a:t>
            </a:r>
            <a:r>
              <a:rPr sz="1100" spc="-65" dirty="0">
                <a:solidFill>
                  <a:srgbClr val="808080"/>
                </a:solidFill>
                <a:latin typeface="Lucida Sans"/>
                <a:cs typeface="Lucida Sans"/>
              </a:rPr>
              <a:t>Fund </a:t>
            </a:r>
            <a:r>
              <a:rPr sz="1100" spc="-35" dirty="0">
                <a:solidFill>
                  <a:srgbClr val="808080"/>
                </a:solidFill>
                <a:latin typeface="Lucida Sans"/>
                <a:cs typeface="Lucida Sans"/>
              </a:rPr>
              <a:t>Will </a:t>
            </a:r>
            <a:r>
              <a:rPr sz="1100" spc="-60" dirty="0">
                <a:solidFill>
                  <a:srgbClr val="808080"/>
                </a:solidFill>
                <a:latin typeface="Lucida Sans"/>
                <a:cs typeface="Lucida Sans"/>
              </a:rPr>
              <a:t>Have </a:t>
            </a:r>
            <a:r>
              <a:rPr sz="1100" spc="-100" dirty="0">
                <a:solidFill>
                  <a:srgbClr val="808080"/>
                </a:solidFill>
                <a:latin typeface="Lucida Sans"/>
                <a:cs typeface="Lucida Sans"/>
              </a:rPr>
              <a:t>180 </a:t>
            </a:r>
            <a:r>
              <a:rPr sz="1100" spc="-65" dirty="0">
                <a:solidFill>
                  <a:srgbClr val="808080"/>
                </a:solidFill>
                <a:latin typeface="Lucida Sans"/>
                <a:cs typeface="Lucida Sans"/>
              </a:rPr>
              <a:t>Days </a:t>
            </a:r>
            <a:r>
              <a:rPr sz="1100" spc="-55" dirty="0">
                <a:solidFill>
                  <a:srgbClr val="808080"/>
                </a:solidFill>
                <a:latin typeface="Lucida Sans"/>
                <a:cs typeface="Lucida Sans"/>
              </a:rPr>
              <a:t>From  </a:t>
            </a:r>
            <a:r>
              <a:rPr sz="1100" spc="-65" dirty="0">
                <a:solidFill>
                  <a:srgbClr val="808080"/>
                </a:solidFill>
                <a:latin typeface="Lucida Sans"/>
                <a:cs typeface="Lucida Sans"/>
              </a:rPr>
              <a:t>When </a:t>
            </a:r>
            <a:r>
              <a:rPr sz="1100" spc="-60" dirty="0">
                <a:solidFill>
                  <a:srgbClr val="808080"/>
                </a:solidFill>
                <a:latin typeface="Lucida Sans"/>
                <a:cs typeface="Lucida Sans"/>
              </a:rPr>
              <a:t>Capital </a:t>
            </a:r>
            <a:r>
              <a:rPr sz="1100" spc="-75" dirty="0">
                <a:solidFill>
                  <a:srgbClr val="808080"/>
                </a:solidFill>
                <a:latin typeface="Lucida Sans"/>
                <a:cs typeface="Lucida Sans"/>
              </a:rPr>
              <a:t>Came </a:t>
            </a:r>
            <a:r>
              <a:rPr sz="1100" spc="-70" dirty="0">
                <a:solidFill>
                  <a:srgbClr val="808080"/>
                </a:solidFill>
                <a:latin typeface="Lucida Sans"/>
                <a:cs typeface="Lucida Sans"/>
              </a:rPr>
              <a:t>Into</a:t>
            </a:r>
            <a:r>
              <a:rPr sz="1100" spc="-180" dirty="0">
                <a:solidFill>
                  <a:srgbClr val="808080"/>
                </a:solidFill>
                <a:latin typeface="Lucida Sans"/>
                <a:cs typeface="Lucida Sans"/>
              </a:rPr>
              <a:t> </a:t>
            </a:r>
            <a:r>
              <a:rPr sz="1100" spc="-60" dirty="0">
                <a:solidFill>
                  <a:srgbClr val="808080"/>
                </a:solidFill>
                <a:latin typeface="Lucida Sans"/>
                <a:cs typeface="Lucida Sans"/>
              </a:rPr>
              <a:t>Fund</a:t>
            </a:r>
            <a:endParaRPr sz="1100" dirty="0">
              <a:latin typeface="Lucida Sans"/>
              <a:cs typeface="Lucida Sans"/>
            </a:endParaRPr>
          </a:p>
        </p:txBody>
      </p:sp>
      <p:sp>
        <p:nvSpPr>
          <p:cNvPr id="54" name="object 23"/>
          <p:cNvSpPr/>
          <p:nvPr/>
        </p:nvSpPr>
        <p:spPr>
          <a:xfrm>
            <a:off x="4227916" y="1784098"/>
            <a:ext cx="1188720" cy="0"/>
          </a:xfrm>
          <a:custGeom>
            <a:avLst/>
            <a:gdLst/>
            <a:ahLst/>
            <a:cxnLst/>
            <a:rect l="l" t="t" r="r" b="b"/>
            <a:pathLst>
              <a:path w="3097529">
                <a:moveTo>
                  <a:pt x="0" y="0"/>
                </a:moveTo>
                <a:lnTo>
                  <a:pt x="3097149" y="0"/>
                </a:lnTo>
              </a:path>
            </a:pathLst>
          </a:custGeom>
          <a:ln w="38100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55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11550-E97D-4371-8DEE-DF9489DA122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Direct Investment vs. Indirect Investment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202379"/>
              </p:ext>
            </p:extLst>
          </p:nvPr>
        </p:nvGraphicFramePr>
        <p:xfrm>
          <a:off x="274320" y="1200150"/>
          <a:ext cx="8412480" cy="33991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Requirement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Direct Investment</a:t>
                      </a:r>
                      <a:endParaRPr lang="en-US" sz="1400" kern="1200" dirty="0"/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 smtClean="0"/>
                        <a:t>Indirect Investment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3820" marR="143510">
                        <a:lnSpc>
                          <a:spcPct val="101200"/>
                        </a:lnSpc>
                        <a:spcBef>
                          <a:spcPts val="235"/>
                        </a:spcBef>
                      </a:pP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Percentage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of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Opportunity </a:t>
                      </a:r>
                      <a:r>
                        <a:rPr lang="en-US" sz="1100" spc="-10" dirty="0" smtClean="0">
                          <a:latin typeface="+mn-lt"/>
                          <a:cs typeface="Calibri"/>
                        </a:rPr>
                        <a:t>Fund’s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assets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that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must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be </a:t>
                      </a: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invested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in  qualified opportunity </a:t>
                      </a: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zone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business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 property</a:t>
                      </a:r>
                      <a:endParaRPr lang="en-US" sz="1100" dirty="0">
                        <a:latin typeface="+mn-lt"/>
                        <a:cs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90%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35" dirty="0">
                          <a:latin typeface="Calibri"/>
                          <a:cs typeface="Calibri"/>
                        </a:rPr>
                        <a:t>N/A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3820" marR="143510">
                        <a:lnSpc>
                          <a:spcPct val="101200"/>
                        </a:lnSpc>
                        <a:spcBef>
                          <a:spcPts val="235"/>
                        </a:spcBef>
                      </a:pP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Percentage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of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Opportunity </a:t>
                      </a:r>
                      <a:r>
                        <a:rPr lang="en-US" sz="1100" spc="-10" dirty="0" smtClean="0">
                          <a:latin typeface="+mn-lt"/>
                          <a:cs typeface="Calibri"/>
                        </a:rPr>
                        <a:t>Fund’s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assets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that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must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be </a:t>
                      </a: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invested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in 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stock or partnership</a:t>
                      </a:r>
                      <a:r>
                        <a:rPr lang="en-US" sz="1100" spc="2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interests</a:t>
                      </a:r>
                      <a:endParaRPr lang="en-US" sz="1100" dirty="0">
                        <a:latin typeface="+mn-lt"/>
                        <a:cs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35" dirty="0">
                          <a:latin typeface="Calibri"/>
                          <a:cs typeface="Calibri"/>
                        </a:rPr>
                        <a:t>N/A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90%</a:t>
                      </a: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3820" marR="131445">
                        <a:lnSpc>
                          <a:spcPct val="101200"/>
                        </a:lnSpc>
                        <a:spcBef>
                          <a:spcPts val="235"/>
                        </a:spcBef>
                      </a:pP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Percentage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of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Opportunity </a:t>
                      </a:r>
                      <a:r>
                        <a:rPr lang="en-US" sz="1100" spc="-10" dirty="0" smtClean="0">
                          <a:latin typeface="+mn-lt"/>
                          <a:cs typeface="Calibri"/>
                        </a:rPr>
                        <a:t>Fund’s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assets that may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be held in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cash  or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other liquid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 investments</a:t>
                      </a:r>
                      <a:endParaRPr lang="en-US" sz="1100" dirty="0">
                        <a:latin typeface="+mn-lt"/>
                        <a:cs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10%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541020" marR="602615" lvl="1" algn="ctr">
                        <a:lnSpc>
                          <a:spcPct val="101200"/>
                        </a:lnSpc>
                        <a:spcBef>
                          <a:spcPts val="235"/>
                        </a:spcBef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5%</a:t>
                      </a:r>
                      <a:r>
                        <a:rPr lang="en-US" sz="1100" baseline="0" dirty="0" smtClean="0">
                          <a:latin typeface="Calibri"/>
                          <a:cs typeface="Calibri"/>
                        </a:rPr>
                        <a:t> plus reasonable working capital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3820" marR="509270">
                        <a:lnSpc>
                          <a:spcPct val="101200"/>
                        </a:lnSpc>
                        <a:spcBef>
                          <a:spcPts val="235"/>
                        </a:spcBef>
                      </a:pP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Percentage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of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Opportunity </a:t>
                      </a:r>
                      <a:r>
                        <a:rPr lang="en-US" sz="1100" spc="-10" dirty="0" smtClean="0">
                          <a:latin typeface="+mn-lt"/>
                          <a:cs typeface="Calibri"/>
                        </a:rPr>
                        <a:t>Fund’s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assets that may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be held in 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intangible</a:t>
                      </a:r>
                      <a:r>
                        <a:rPr lang="en-US" sz="1100" spc="-3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property</a:t>
                      </a:r>
                      <a:endParaRPr lang="en-US" sz="1800" dirty="0">
                        <a:latin typeface="+mn-lt"/>
                        <a:cs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10%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83820" marR="156845" algn="ctr">
                        <a:lnSpc>
                          <a:spcPct val="101200"/>
                        </a:lnSpc>
                        <a:spcBef>
                          <a:spcPts val="235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Unlimited, but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intangible  property must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be used in 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trade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1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business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298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3820" marR="143510">
                        <a:lnSpc>
                          <a:spcPct val="101200"/>
                        </a:lnSpc>
                        <a:spcBef>
                          <a:spcPts val="235"/>
                        </a:spcBef>
                      </a:pP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Percentage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of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Opportunity </a:t>
                      </a:r>
                      <a:r>
                        <a:rPr lang="en-US" sz="1100" spc="-10" dirty="0" smtClean="0">
                          <a:latin typeface="+mn-lt"/>
                          <a:cs typeface="Calibri"/>
                        </a:rPr>
                        <a:t>Fund’s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assets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that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must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be </a:t>
                      </a: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invested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in  tangible</a:t>
                      </a:r>
                      <a:r>
                        <a:rPr lang="en-US" sz="1100" spc="-3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property</a:t>
                      </a:r>
                      <a:endParaRPr lang="en-US" sz="1100" dirty="0">
                        <a:latin typeface="+mn-lt"/>
                        <a:cs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90%</a:t>
                      </a: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No minimum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3820" marR="143510" lvl="0" indent="0" algn="l" defTabSz="914400" rtl="0" eaLnBrk="1" fontAlgn="auto" latinLnBrk="0" hangingPunct="1">
                        <a:lnSpc>
                          <a:spcPct val="1012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Percentage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of </a:t>
                      </a: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gross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income that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must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be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derived </a:t>
                      </a: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from  </a:t>
                      </a: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Opportunity </a:t>
                      </a:r>
                      <a:r>
                        <a:rPr lang="en-US" sz="1100" spc="-5" dirty="0" smtClean="0">
                          <a:latin typeface="+mn-lt"/>
                          <a:cs typeface="Calibri"/>
                        </a:rPr>
                        <a:t>Zone</a:t>
                      </a:r>
                      <a:endParaRPr lang="en-US" sz="1100" dirty="0" smtClean="0">
                        <a:latin typeface="+mn-lt"/>
                        <a:cs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None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50%</a:t>
                      </a: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3263494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3820" marR="143510" lvl="0" indent="0" algn="l" defTabSz="914400" rtl="0" eaLnBrk="1" fontAlgn="auto" latinLnBrk="0" hangingPunct="1">
                        <a:lnSpc>
                          <a:spcPct val="1012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5" dirty="0" smtClean="0">
                          <a:latin typeface="+mn-lt"/>
                          <a:cs typeface="Calibri"/>
                        </a:rPr>
                        <a:t>Ineligible</a:t>
                      </a:r>
                      <a:r>
                        <a:rPr lang="en-US" sz="1100" spc="-30" dirty="0" smtClean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  <a:cs typeface="Calibri"/>
                        </a:rPr>
                        <a:t>Businesses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None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5" dirty="0">
                          <a:latin typeface="Calibri"/>
                          <a:cs typeface="Calibri"/>
                        </a:rPr>
                        <a:t>Sin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Businesses</a:t>
                      </a: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2780180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34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882369" y="1456934"/>
            <a:ext cx="426163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68B1F"/>
                </a:solidFill>
              </a:rPr>
              <a:t>Please bookmark now!</a:t>
            </a:r>
            <a:endParaRPr lang="en-US" sz="3200" b="1" dirty="0">
              <a:solidFill>
                <a:srgbClr val="F68B1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b="1" dirty="0" smtClean="0"/>
              <a:t>Polls: </a:t>
            </a:r>
            <a:r>
              <a:rPr lang="en-US" sz="2400" dirty="0" smtClean="0"/>
              <a:t>Respond to questions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Social Q&amp;A: </a:t>
            </a:r>
            <a:r>
              <a:rPr lang="en-US" sz="2400" dirty="0" smtClean="0"/>
              <a:t>Ask questions or vote for question.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8200" y="148733"/>
            <a:ext cx="4495799" cy="1031586"/>
          </a:xfrm>
        </p:spPr>
        <p:txBody>
          <a:bodyPr/>
          <a:lstStyle/>
          <a:p>
            <a:pPr algn="ctr"/>
            <a:r>
              <a:rPr lang="en-US" sz="7200" b="1" dirty="0" smtClean="0"/>
              <a:t>cb.cnf.io</a:t>
            </a:r>
            <a:endParaRPr lang="en-US" sz="7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7150"/>
            <a:ext cx="2780017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herryBekaert_2015">
      <a:dk1>
        <a:srgbClr val="000000"/>
      </a:dk1>
      <a:lt1>
        <a:srgbClr val="FFFFFF"/>
      </a:lt1>
      <a:dk2>
        <a:srgbClr val="D5E9C1"/>
      </a:dk2>
      <a:lt2>
        <a:srgbClr val="EFF7E8"/>
      </a:lt2>
      <a:accent1>
        <a:srgbClr val="357E58"/>
      </a:accent1>
      <a:accent2>
        <a:srgbClr val="76BC43"/>
      </a:accent2>
      <a:accent3>
        <a:srgbClr val="5B5B61"/>
      </a:accent3>
      <a:accent4>
        <a:srgbClr val="E16600"/>
      </a:accent4>
      <a:accent5>
        <a:srgbClr val="604A7B"/>
      </a:accent5>
      <a:accent6>
        <a:srgbClr val="31859C"/>
      </a:accent6>
      <a:hlink>
        <a:srgbClr val="E16600"/>
      </a:hlink>
      <a:folHlink>
        <a:srgbClr val="357E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herryBekaert_2015">
      <a:dk1>
        <a:srgbClr val="000000"/>
      </a:dk1>
      <a:lt1>
        <a:srgbClr val="FFFFFF"/>
      </a:lt1>
      <a:dk2>
        <a:srgbClr val="D5E9C1"/>
      </a:dk2>
      <a:lt2>
        <a:srgbClr val="EFF7E8"/>
      </a:lt2>
      <a:accent1>
        <a:srgbClr val="357E58"/>
      </a:accent1>
      <a:accent2>
        <a:srgbClr val="76BC43"/>
      </a:accent2>
      <a:accent3>
        <a:srgbClr val="5B5B61"/>
      </a:accent3>
      <a:accent4>
        <a:srgbClr val="E16600"/>
      </a:accent4>
      <a:accent5>
        <a:srgbClr val="604A7B"/>
      </a:accent5>
      <a:accent6>
        <a:srgbClr val="31859C"/>
      </a:accent6>
      <a:hlink>
        <a:srgbClr val="E16600"/>
      </a:hlink>
      <a:folHlink>
        <a:srgbClr val="357E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herryBekaert_2015">
      <a:dk1>
        <a:srgbClr val="000000"/>
      </a:dk1>
      <a:lt1>
        <a:srgbClr val="FFFFFF"/>
      </a:lt1>
      <a:dk2>
        <a:srgbClr val="D5E9C1"/>
      </a:dk2>
      <a:lt2>
        <a:srgbClr val="EFF7E8"/>
      </a:lt2>
      <a:accent1>
        <a:srgbClr val="357E58"/>
      </a:accent1>
      <a:accent2>
        <a:srgbClr val="76BC43"/>
      </a:accent2>
      <a:accent3>
        <a:srgbClr val="5B5B61"/>
      </a:accent3>
      <a:accent4>
        <a:srgbClr val="E16600"/>
      </a:accent4>
      <a:accent5>
        <a:srgbClr val="604A7B"/>
      </a:accent5>
      <a:accent6>
        <a:srgbClr val="31859C"/>
      </a:accent6>
      <a:hlink>
        <a:srgbClr val="E16600"/>
      </a:hlink>
      <a:folHlink>
        <a:srgbClr val="357E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herryBekaert_2015">
      <a:dk1>
        <a:srgbClr val="000000"/>
      </a:dk1>
      <a:lt1>
        <a:srgbClr val="FFFFFF"/>
      </a:lt1>
      <a:dk2>
        <a:srgbClr val="D5E9C1"/>
      </a:dk2>
      <a:lt2>
        <a:srgbClr val="EFF7E8"/>
      </a:lt2>
      <a:accent1>
        <a:srgbClr val="357E58"/>
      </a:accent1>
      <a:accent2>
        <a:srgbClr val="76BC43"/>
      </a:accent2>
      <a:accent3>
        <a:srgbClr val="5B5B61"/>
      </a:accent3>
      <a:accent4>
        <a:srgbClr val="E16600"/>
      </a:accent4>
      <a:accent5>
        <a:srgbClr val="604A7B"/>
      </a:accent5>
      <a:accent6>
        <a:srgbClr val="31859C"/>
      </a:accent6>
      <a:hlink>
        <a:srgbClr val="E16600"/>
      </a:hlink>
      <a:folHlink>
        <a:srgbClr val="357E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CherryBekaert_2015">
      <a:dk1>
        <a:srgbClr val="000000"/>
      </a:dk1>
      <a:lt1>
        <a:srgbClr val="FFFFFF"/>
      </a:lt1>
      <a:dk2>
        <a:srgbClr val="D5E9C1"/>
      </a:dk2>
      <a:lt2>
        <a:srgbClr val="EFF7E8"/>
      </a:lt2>
      <a:accent1>
        <a:srgbClr val="357E58"/>
      </a:accent1>
      <a:accent2>
        <a:srgbClr val="76BC43"/>
      </a:accent2>
      <a:accent3>
        <a:srgbClr val="5B5B61"/>
      </a:accent3>
      <a:accent4>
        <a:srgbClr val="E16600"/>
      </a:accent4>
      <a:accent5>
        <a:srgbClr val="604A7B"/>
      </a:accent5>
      <a:accent6>
        <a:srgbClr val="31859C"/>
      </a:accent6>
      <a:hlink>
        <a:srgbClr val="E16600"/>
      </a:hlink>
      <a:folHlink>
        <a:srgbClr val="357E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F8F661733C940ADA820B48A95F141" ma:contentTypeVersion="0" ma:contentTypeDescription="Create a new document." ma:contentTypeScope="" ma:versionID="aabdb346463d1bc1ff07e71f427f86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37DF6E-4E2F-4985-8BEC-E718E75948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4ADB75-7487-4169-9CD8-3E34BB4E21B1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2278E9-4ED7-40A0-8F84-097C06250D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9201</TotalTime>
  <Words>953</Words>
  <Application>Microsoft Office PowerPoint</Application>
  <PresentationFormat>On-screen Show (16:9)</PresentationFormat>
  <Paragraphs>128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Lucida Sans</vt:lpstr>
      <vt:lpstr>Times New Roman</vt:lpstr>
      <vt:lpstr>Trebuchet MS</vt:lpstr>
      <vt:lpstr>Webdings</vt:lpstr>
      <vt:lpstr>Wingdings</vt:lpstr>
      <vt:lpstr>Wingdings 3</vt:lpstr>
      <vt:lpstr>Office Theme</vt:lpstr>
      <vt:lpstr>1_Office Theme</vt:lpstr>
      <vt:lpstr>2_Office Theme</vt:lpstr>
      <vt:lpstr>3_Office Theme</vt:lpstr>
      <vt:lpstr>4_Office Theme</vt:lpstr>
      <vt:lpstr>Opportunity Zone Structure – Newport News</vt:lpstr>
      <vt:lpstr>Meet the Speaker</vt:lpstr>
      <vt:lpstr>U.S. Opportunity Zone Areas</vt:lpstr>
      <vt:lpstr>Time to Elect Deferral of Gain</vt:lpstr>
      <vt:lpstr>QOZ Sample Ownership Structure</vt:lpstr>
      <vt:lpstr>Investments in Qualified Opportunity Zone Business Property</vt:lpstr>
      <vt:lpstr>Funding QOZ and ProjectCo</vt:lpstr>
      <vt:lpstr>Comparison of Direct Investment vs. Indirect Investment</vt:lpstr>
      <vt:lpstr>cb.cnf.io</vt:lpstr>
      <vt:lpstr>PowerPoint Presentation</vt:lpstr>
      <vt:lpstr>What Questions Do You Have?</vt:lpstr>
    </vt:vector>
  </TitlesOfParts>
  <Company>Cherry Bekaert &amp; Holland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-- Wide Width</dc:title>
  <dc:creator>Naomi Harper</dc:creator>
  <cp:lastModifiedBy>Emily Bennett</cp:lastModifiedBy>
  <cp:revision>139</cp:revision>
  <dcterms:created xsi:type="dcterms:W3CDTF">2012-12-03T13:27:26Z</dcterms:created>
  <dcterms:modified xsi:type="dcterms:W3CDTF">2019-07-22T18:17:54Z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0x01010024DF8F661733C940ADA820B48A95F141</vt:lpwstr>
  </property>
  <property fmtid="{D5CDD505-2E9C-101B-9397-08002B2CF9AE}" pid="3" name="Order">
    <vt:r8>100</vt:r8>
  </property>
</Properties>
</file>