
<file path=[Content_Types].xml><?xml version="1.0" encoding="utf-8"?>
<Types xmlns="http://schemas.openxmlformats.org/package/2006/content-types">
  <Default Extension="jpeg" ContentType="image/jpeg"/>
  <Default Extension="tiff" ContentType="image/tiff"/>
  <Default Extension="rels" ContentType="application/vnd.openxmlformats-package.relationships+xml"/>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r:id="rId1" id="2147483682"/>
    <p:sldMasterId r:id="rId2" id="2147483773"/>
    <p:sldMasterId r:id="rId3" id="2147483670"/>
  </p:sldMasterIdLst>
  <p:notesMasterIdLst>
    <p:notesMasterId r:id="rId13"/>
  </p:notesMasterIdLst>
  <p:handoutMasterIdLst>
    <p:handoutMasterId r:id="rId14"/>
  </p:handoutMasterIdLst>
  <p:sldIdLst>
    <p:sldId r:id="rId4" id="256"/>
    <p:sldId r:id="rId5" id="261"/>
    <p:sldId r:id="rId6" id="262"/>
    <p:sldId r:id="rId7" id="263"/>
    <p:sldId r:id="rId8" id="264"/>
    <p:sldId r:id="rId9" id="265"/>
    <p:sldId r:id="rId10" id="266"/>
    <p:sldId r:id="rId11" id="267"/>
    <p:sldId r:id="rId12" id="268"/>
  </p:sldIdLst>
  <p:sldSz cx="9144000" cy="6858000" type="screen4x3"/>
  <p:notesSz cx="6858000" cy="9144000"/>
  <p:defaultTextStyle>
    <a:defPPr>
      <a:defRPr lang="en-US"/>
    </a:defPPr>
    <a:lvl1pPr algn="l" defTabSz="457200" fontAlgn="base" rtl="0">
      <a:spcBef>
        <a:spcPct val="0"/>
      </a:spcBef>
      <a:spcAft>
        <a:spcPct val="0"/>
      </a:spcAft>
      <a:defRPr kern="1200">
        <a:solidFill>
          <a:schemeClr val="tx1"/>
        </a:solidFill>
        <a:latin typeface="Arial" pitchFamily="34" charset="0"/>
        <a:ea typeface="+mn-ea"/>
        <a:cs typeface="+mn-cs"/>
      </a:defRPr>
    </a:lvl1pPr>
    <a:lvl2pPr marL="457200" algn="l" defTabSz="457200" fontAlgn="base" rtl="0">
      <a:spcBef>
        <a:spcPct val="0"/>
      </a:spcBef>
      <a:spcAft>
        <a:spcPct val="0"/>
      </a:spcAft>
      <a:defRPr kern="1200">
        <a:solidFill>
          <a:schemeClr val="tx1"/>
        </a:solidFill>
        <a:latin typeface="Arial" pitchFamily="34" charset="0"/>
        <a:ea typeface="+mn-ea"/>
        <a:cs typeface="+mn-cs"/>
      </a:defRPr>
    </a:lvl2pPr>
    <a:lvl3pPr marL="914400" algn="l" defTabSz="457200" fontAlgn="base" rtl="0">
      <a:spcBef>
        <a:spcPct val="0"/>
      </a:spcBef>
      <a:spcAft>
        <a:spcPct val="0"/>
      </a:spcAft>
      <a:defRPr kern="1200">
        <a:solidFill>
          <a:schemeClr val="tx1"/>
        </a:solidFill>
        <a:latin typeface="Arial" pitchFamily="34" charset="0"/>
        <a:ea typeface="+mn-ea"/>
        <a:cs typeface="+mn-cs"/>
      </a:defRPr>
    </a:lvl3pPr>
    <a:lvl4pPr marL="1371600" algn="l" defTabSz="457200" fontAlgn="base" rtl="0">
      <a:spcBef>
        <a:spcPct val="0"/>
      </a:spcBef>
      <a:spcAft>
        <a:spcPct val="0"/>
      </a:spcAft>
      <a:defRPr kern="1200">
        <a:solidFill>
          <a:schemeClr val="tx1"/>
        </a:solidFill>
        <a:latin typeface="Arial" pitchFamily="34" charset="0"/>
        <a:ea typeface="+mn-ea"/>
        <a:cs typeface="+mn-cs"/>
      </a:defRPr>
    </a:lvl4pPr>
    <a:lvl5pPr marL="1828800" algn="l" defTabSz="457200" fontAlgn="base" rtl="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782">
          <p15:clr>
            <a:srgbClr val="A4A3A4"/>
          </p15:clr>
        </p15:guide>
        <p15:guide id="2" pos="29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F"/>
    <a:srgbClr val="9E7E1E"/>
    <a:srgbClr val="787C7E"/>
    <a:srgbClr val="003C68"/>
    <a:srgbClr val="104D7B"/>
    <a:srgbClr val="0C4574"/>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showGuides="1">
      <p:cViewPr varScale="1">
        <p:scale>
          <a:sx n="114" d="100"/>
          <a:sy n="114" d="100"/>
        </p:scale>
        <p:origin x="1560" y="102"/>
      </p:cViewPr>
      <p:guideLst>
        <p:guide orient="horz" pos="782"/>
        <p:guide pos="29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814" y="-78"/>
      </p:cViewPr>
      <p:guideLst>
        <p:guide orient="horz" pos="2880"/>
        <p:guide pos="2160"/>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notesMaster" Target="notesMasters/notesMaster1.xml" /><Relationship Id="rId14" Type="http://schemas.openxmlformats.org/officeDocument/2006/relationships/handoutMaster" Target="handoutMasters/handoutMaster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4.xml" /><Relationship Id="rId18" Type="http://schemas.openxmlformats.org/officeDocument/2006/relationships/tableStyles" Target="tableStyles.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a:xfrm>
            <a:off x="0" y="0"/>
            <a:ext cx="2971800" cy="457200"/>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bodyPr>
          <a:lstStyle>
            <a:lvl1pPr>
              <a:defRPr sz="1200">
                <a:latin typeface="Calibri" pitchFamily="34" charset="0"/>
              </a:defRPr>
            </a:lvl1pPr>
          </a:lstStyle>
          <a:p>
            <a:pPr>
              <a:defRPr/>
            </a:pPr>
            <a:endParaRPr lang="en-US"/>
          </a:p>
        </p:txBody>
      </p:sp>
      <p:sp>
        <p:nvSpPr>
          <p:cNvPr id="205827" name="Rectangle 3"/>
          <p:cNvSpPr>
            <a:spLocks noGrp="1" noChangeArrowheads="1"/>
          </p:cNvSpPr>
          <p:nvPr>
            <p:ph type="dt" sz="quarter" idx="1"/>
          </p:nvPr>
        </p:nvSpPr>
        <p:spPr>
          <a:xfrm>
            <a:off x="3884613" y="0"/>
            <a:ext cx="2971800" cy="457200"/>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bodyPr>
          <a:lstStyle>
            <a:lvl1pPr algn="r">
              <a:defRPr sz="1200">
                <a:latin typeface="Calibri" pitchFamily="34" charset="0"/>
              </a:defRPr>
            </a:lvl1pPr>
          </a:lstStyle>
          <a:p>
            <a:pPr>
              <a:defRPr/>
            </a:pPr>
            <a:fld id="{653C5331-1B87-4978-8179-638C4C4B0E76}" type="datetimeFigureOut">
              <a:rPr lang="en-US"/>
              <a:t>7/22/2019</a:t>
            </a:fld>
          </a:p>
        </p:txBody>
      </p:sp>
      <p:sp>
        <p:nvSpPr>
          <p:cNvPr id="205828" name="Rectangle 4"/>
          <p:cNvSpPr>
            <a:spLocks noGrp="1" noChangeArrowheads="1"/>
          </p:cNvSpPr>
          <p:nvPr>
            <p:ph type="ftr" sz="quarter" idx="2"/>
          </p:nvPr>
        </p:nvSpPr>
        <p:spPr>
          <a:xfrm>
            <a:off x="0" y="8685213"/>
            <a:ext cx="2971800" cy="457200"/>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a:solidFill>
                  <a:schemeClr val="accent1"/>
                </a:solidFill>
              </a14:hiddenFill>
            </a:ext>
          </a:extLst>
        </p:spPr>
        <p:txBody>
          <a:bodyPr vert="horz" wrap="square" lIns="91440" tIns="45720" rIns="91440" bIns="45720" numCol="1" anchor="b" anchorCtr="0" compatLnSpc="1">
            <a:prstTxWarp prst="textNoShape"/>
          </a:bodyPr>
          <a:lstStyle>
            <a:lvl1pPr>
              <a:defRPr sz="1200">
                <a:latin typeface="Calibri" pitchFamily="34" charset="0"/>
              </a:defRPr>
            </a:lvl1pPr>
          </a:lstStyle>
          <a:p>
            <a:pPr>
              <a:defRPr/>
            </a:pPr>
            <a:endParaRPr lang="en-US"/>
          </a:p>
        </p:txBody>
      </p:sp>
      <p:sp>
        <p:nvSpPr>
          <p:cNvPr id="205829" name="Rectangle 5"/>
          <p:cNvSpPr>
            <a:spLocks noGrp="1" noChangeArrowheads="1"/>
          </p:cNvSpPr>
          <p:nvPr>
            <p:ph type="sldNum" sz="quarter" idx="3"/>
          </p:nvPr>
        </p:nvSpPr>
        <p:spPr>
          <a:xfrm>
            <a:off x="3884613" y="8685213"/>
            <a:ext cx="2971800" cy="457200"/>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a:solidFill>
                  <a:schemeClr val="accent1"/>
                </a:solidFill>
              </a14:hiddenFill>
            </a:ext>
          </a:extLst>
        </p:spPr>
        <p:txBody>
          <a:bodyPr vert="horz" wrap="square" lIns="91440" tIns="45720" rIns="91440" bIns="45720" numCol="1" anchor="b" anchorCtr="0" compatLnSpc="1">
            <a:prstTxWarp prst="textNoShape"/>
          </a:bodyPr>
          <a:lstStyle>
            <a:lvl1pPr algn="r">
              <a:defRPr sz="1200">
                <a:latin typeface="Calibri" pitchFamily="34" charset="0"/>
              </a:defRPr>
            </a:lvl1pPr>
          </a:lstStyle>
          <a:p>
            <a:pPr>
              <a:defRPr/>
            </a:pPr>
            <a:fld id="{7BFE25C3-CA4E-4C23-AEA5-601B2C596385}" type="slidenum">
              <a:rPr lang="en-US"/>
              <a:t>‹#›</a:t>
            </a:fld>
          </a:p>
        </p:txBody>
      </p:sp>
    </p:spTree>
    <p:extLst>
      <p:ext uri="{BB962C8B-B14F-4D97-AF65-F5344CB8AC3E}">
        <p14:creationId xmlns:p14="http://schemas.microsoft.com/office/powerpoint/2010/main" val="332473940"/>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a:xfrm>
            <a:off x="0" y="0"/>
            <a:ext cx="2971800" cy="457200"/>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bodyPr>
          <a:lstStyle>
            <a:lvl1pPr>
              <a:defRPr sz="1200">
                <a:latin typeface="Calibri" pitchFamily="34" charset="0"/>
              </a:defRPr>
            </a:lvl1pPr>
          </a:lstStyle>
          <a:p>
            <a:pPr>
              <a:defRPr/>
            </a:pPr>
            <a:endParaRPr lang="en-US"/>
          </a:p>
        </p:txBody>
      </p:sp>
      <p:sp>
        <p:nvSpPr>
          <p:cNvPr id="233475" name="Rectangle 3"/>
          <p:cNvSpPr>
            <a:spLocks noGrp="1" noChangeArrowheads="1"/>
          </p:cNvSpPr>
          <p:nvPr>
            <p:ph type="dt" idx="1"/>
          </p:nvPr>
        </p:nvSpPr>
        <p:spPr>
          <a:xfrm>
            <a:off x="3884613" y="0"/>
            <a:ext cx="2971800" cy="457200"/>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bodyPr>
          <a:lstStyle>
            <a:lvl1pPr algn="r">
              <a:defRPr sz="1200">
                <a:latin typeface="Calibri" pitchFamily="34" charset="0"/>
              </a:defRPr>
            </a:lvl1pPr>
          </a:lstStyle>
          <a:p>
            <a:pPr>
              <a:defRPr/>
            </a:pPr>
            <a:fld id="{4CB6A968-46DC-42AF-97DF-7CB93C114DDE}" type="datetimeFigureOut">
              <a:rPr lang="en-US"/>
              <a:t>7/22/2019</a:t>
            </a:fld>
          </a:p>
        </p:txBody>
      </p:sp>
      <p:sp>
        <p:nvSpPr>
          <p:cNvPr id="7172" name="Rectangle 4"/>
          <p:cNvSpPr>
            <a:spLocks noGrp="1" noRot="1" noChangeAspect="1" noChangeArrowheads="1" noTextEdit="1"/>
          </p:cNvSpPr>
          <p:nvPr>
            <p:ph type="sldImg" idx="2"/>
          </p:nvPr>
        </p:nvSpPr>
        <p:spPr>
          <a:xfrm>
            <a:off x="1143000" y="685800"/>
            <a:ext cx="4572000" cy="3429000"/>
          </a:xfrm>
          <a:prstGeom prst="rect"/>
          <a:noFill/>
          <a:ln w="9525">
            <a:solidFill>
              <a:srgbClr val="000000"/>
            </a:solidFill>
            <a:miter lim="800000"/>
          </a:ln>
          <a:effectLst/>
          <a:extLst>
            <a:ext uri="{53640926-AAD7-44D8-BBD7-CCE9431645EC}">
              <a14:shadowObscured xmlns:a14="http://schemas.microsoft.com/office/drawing/2010/main" val="1"/>
            </a:ext>
            <a:ext uri="{AF507438-7753-43E0-B8FC-AC1667EBCBE1}">
              <a14:hiddenEffects xmlns:a14="http://schemas.microsoft.com/office/drawing/2010/main">
                <a:effectLst>
                  <a:outerShdw dist="35921" dir="2700000" algn="ctr" rotWithShape="0">
                    <a:srgbClr val="808080"/>
                  </a:outerShdw>
                </a:effectLst>
              </a14:hiddenEffects>
            </a:ext>
            <a:ext uri="{909E8E84-426E-40DD-AFC4-6F175D3DCCD1}">
              <a14:hiddenFill xmlns:a14="http://schemas.microsoft.com/office/drawing/2010/main">
                <a:solidFill>
                  <a:srgbClr val="FFFFFF"/>
                </a:solidFill>
              </a14:hiddenFill>
            </a:ext>
          </a:extLst>
        </p:spPr>
      </p:sp>
      <p:sp>
        <p:nvSpPr>
          <p:cNvPr id="233477" name="Rectangle 5"/>
          <p:cNvSpPr>
            <a:spLocks noGrp="1" noChangeArrowheads="1"/>
          </p:cNvSpPr>
          <p:nvPr>
            <p:ph type="body" sz="quarter" idx="3"/>
          </p:nvPr>
        </p:nvSpPr>
        <p:spPr>
          <a:xfrm>
            <a:off x="685800" y="4343400"/>
            <a:ext cx="5486400" cy="4114800"/>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bodyPr>
          <a:lstStyle/>
          <a:p>
            <a:pPr lvl="0"/>
            <a:r>
              <a:rPr lang="en-US" noProof="0" dirty="1"/>
              <a:t>Click to edit Master text styles</a:t>
            </a:r>
          </a:p>
          <a:p>
            <a:pPr lvl="1"/>
            <a:r>
              <a:rPr lang="en-US" noProof="0" dirty="1"/>
              <a:t>Second level</a:t>
            </a:r>
          </a:p>
          <a:p>
            <a:pPr lvl="2"/>
            <a:r>
              <a:rPr lang="en-US" noProof="0" dirty="1"/>
              <a:t>Third level</a:t>
            </a:r>
          </a:p>
          <a:p>
            <a:pPr lvl="3"/>
            <a:r>
              <a:rPr lang="en-US" noProof="0" dirty="1"/>
              <a:t>Fourth level</a:t>
            </a:r>
          </a:p>
          <a:p>
            <a:pPr lvl="4"/>
            <a:r>
              <a:rPr lang="en-US" noProof="0" dirty="1"/>
              <a:t>Fifth level</a:t>
            </a:r>
          </a:p>
        </p:txBody>
      </p:sp>
      <p:sp>
        <p:nvSpPr>
          <p:cNvPr id="233478" name="Rectangle 6"/>
          <p:cNvSpPr>
            <a:spLocks noGrp="1" noChangeArrowheads="1"/>
          </p:cNvSpPr>
          <p:nvPr>
            <p:ph type="ftr" sz="quarter" idx="4"/>
          </p:nvPr>
        </p:nvSpPr>
        <p:spPr>
          <a:xfrm>
            <a:off x="0" y="8685213"/>
            <a:ext cx="2971800" cy="457200"/>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a:solidFill>
                  <a:schemeClr val="accent1"/>
                </a:solidFill>
              </a14:hiddenFill>
            </a:ext>
          </a:extLst>
        </p:spPr>
        <p:txBody>
          <a:bodyPr vert="horz" wrap="square" lIns="91440" tIns="45720" rIns="91440" bIns="45720" numCol="1" anchor="b" anchorCtr="0" compatLnSpc="1">
            <a:prstTxWarp prst="textNoShape"/>
          </a:bodyPr>
          <a:lstStyle>
            <a:lvl1pPr>
              <a:defRPr sz="1200">
                <a:latin typeface="Calibri" pitchFamily="34" charset="0"/>
              </a:defRPr>
            </a:lvl1pPr>
          </a:lstStyle>
          <a:p>
            <a:pPr>
              <a:defRPr/>
            </a:pPr>
            <a:endParaRPr lang="en-US"/>
          </a:p>
        </p:txBody>
      </p:sp>
      <p:sp>
        <p:nvSpPr>
          <p:cNvPr id="233479" name="Rectangle 7"/>
          <p:cNvSpPr>
            <a:spLocks noGrp="1" noChangeArrowheads="1"/>
          </p:cNvSpPr>
          <p:nvPr>
            <p:ph type="sldNum" sz="quarter" idx="5"/>
          </p:nvPr>
        </p:nvSpPr>
        <p:spPr>
          <a:xfrm>
            <a:off x="3884613" y="8685213"/>
            <a:ext cx="2971800" cy="457200"/>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a:solidFill>
                  <a:schemeClr val="accent1"/>
                </a:solidFill>
              </a14:hiddenFill>
            </a:ext>
          </a:extLst>
        </p:spPr>
        <p:txBody>
          <a:bodyPr vert="horz" wrap="square" lIns="91440" tIns="45720" rIns="91440" bIns="45720" numCol="1" anchor="b" anchorCtr="0" compatLnSpc="1">
            <a:prstTxWarp prst="textNoShape"/>
          </a:bodyPr>
          <a:lstStyle>
            <a:lvl1pPr algn="r">
              <a:defRPr sz="1200">
                <a:latin typeface="Calibri" pitchFamily="34" charset="0"/>
              </a:defRPr>
            </a:lvl1pPr>
          </a:lstStyle>
          <a:p>
            <a:pPr>
              <a:defRPr/>
            </a:pPr>
            <a:fld id="{506221D8-1185-4A86-9460-60AEDAE31114}" type="slidenum">
              <a:rPr lang="en-US"/>
              <a:t>‹#›</a:t>
            </a:fld>
          </a:p>
        </p:txBody>
      </p:sp>
    </p:spTree>
    <p:extLst>
      <p:ext uri="{BB962C8B-B14F-4D97-AF65-F5344CB8AC3E}">
        <p14:creationId xmlns:p14="http://schemas.microsoft.com/office/powerpoint/2010/main" val="3318768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4769025"/>
            <a:ext cx="9144000" cy="553470"/>
          </a:xfrm>
          <a:prstGeom prst="rect"/>
        </p:spPr>
        <p:txBody>
          <a:bodyPr/>
          <a:lstStyle>
            <a:lvl1pPr marL="0" indent="0" algn="ctr">
              <a:buNone/>
              <a:defRPr sz="2400">
                <a:solidFill>
                  <a:schemeClr val="bg1"/>
                </a:solidFill>
                <a:latin typeface="Humnst777 BT" panose="020b0603030504020204" pitchFamily="34" charset="0"/>
              </a:defRPr>
            </a:lvl1pPr>
            <a:lvl2pPr>
              <a:defRPr sz="2400">
                <a:latin typeface="Humnst777 BT" panose="020b0603030504020204" pitchFamily="34" charset="0"/>
              </a:defRPr>
            </a:lvl2pPr>
            <a:lvl3pPr>
              <a:defRPr sz="2400">
                <a:latin typeface="Humnst777 BT" panose="020b0603030504020204" pitchFamily="34" charset="0"/>
              </a:defRPr>
            </a:lvl3pPr>
            <a:lvl4pPr>
              <a:defRPr sz="2400">
                <a:latin typeface="Humnst777 BT" panose="020b0603030504020204" pitchFamily="34" charset="0"/>
              </a:defRPr>
            </a:lvl4pPr>
            <a:lvl5pPr>
              <a:defRPr sz="2400">
                <a:latin typeface="Humnst777 BT" panose="020b0603030504020204" pitchFamily="34" charset="0"/>
              </a:defRPr>
            </a:lvl5pPr>
          </a:lstStyle>
          <a:p>
            <a:pPr lvl="0"/>
            <a:r>
              <a:rPr lang="en-US" dirty="1"/>
              <a:t>Edit Master text styles</a:t>
            </a:r>
          </a:p>
        </p:txBody>
      </p:sp>
      <p:sp>
        <p:nvSpPr>
          <p:cNvPr id="5" name="Title Placeholder 1"/>
          <p:cNvSpPr>
            <a:spLocks noGrp="1"/>
          </p:cNvSpPr>
          <p:nvPr>
            <p:ph type="title"/>
          </p:nvPr>
        </p:nvSpPr>
        <p:spPr>
          <a:xfrm>
            <a:off x="914400" y="1253856"/>
            <a:ext cx="7881938" cy="11430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bodyPr>
          <a:lstStyle>
            <a:lvl1pPr>
              <a:defRPr sz="4800"/>
            </a:lvl1pPr>
          </a:lstStyle>
          <a:p>
            <a:pPr lvl="0"/>
            <a:r>
              <a:rPr lang="en-US" altLang="en-US" dirty="1"/>
              <a:t>Click to edit Master title style</a:t>
            </a:r>
          </a:p>
        </p:txBody>
      </p:sp>
    </p:spTree>
    <p:extLst>
      <p:ext uri="{BB962C8B-B14F-4D97-AF65-F5344CB8AC3E}">
        <p14:creationId xmlns:p14="http://schemas.microsoft.com/office/powerpoint/2010/main" val="11016271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00"/>
            </a:lvl1pPr>
          </a:lstStyle>
          <a:p>
            <a:r>
              <a:rPr lang="en-US" dirty="1"/>
              <a:t>CLICK TO EDIT</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2963201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34741"/>
            <a:ext cx="8229600" cy="1143000"/>
          </a:xfrm>
          <a:prstGeom prst="rect"/>
        </p:spPr>
        <p:txBody>
          <a:bodyPr/>
          <a:lstStyle>
            <a:lvl1pPr>
              <a:defRPr sz="4000"/>
            </a:lvl1pPr>
          </a:lstStyle>
          <a:p>
            <a:r>
              <a:rPr lang="en-US" dirty="1"/>
              <a:t>CLICK TO EDIT</a:t>
            </a:r>
          </a:p>
        </p:txBody>
      </p:sp>
      <p:sp>
        <p:nvSpPr>
          <p:cNvPr id="3" name="Slide Number Placeholder 5"/>
          <p:cNvSpPr/>
          <p:nvPr userDrawn="1"/>
        </p:nvSpPr>
        <p:spPr>
          <a:xfrm>
            <a:off x="304800" y="6394450"/>
            <a:ext cx="2133600" cy="36512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fontAlgn="base" eaLnBrk="0" hangingPunct="0">
              <a:spcBef>
                <a:spcPct val="0"/>
              </a:spcBef>
              <a:spcAft>
                <a:spcPct val="0"/>
              </a:spcAft>
              <a:defRPr>
                <a:solidFill>
                  <a:schemeClr val="tx1"/>
                </a:solidFill>
                <a:latin typeface="Arial" pitchFamily="34" charset="0"/>
              </a:defRPr>
            </a:lvl6pPr>
            <a:lvl7pPr marL="2971800" indent="-228600" defTabSz="457200" fontAlgn="base" eaLnBrk="0" hangingPunct="0">
              <a:spcBef>
                <a:spcPct val="0"/>
              </a:spcBef>
              <a:spcAft>
                <a:spcPct val="0"/>
              </a:spcAft>
              <a:defRPr>
                <a:solidFill>
                  <a:schemeClr val="tx1"/>
                </a:solidFill>
                <a:latin typeface="Arial" pitchFamily="34" charset="0"/>
              </a:defRPr>
            </a:lvl7pPr>
            <a:lvl8pPr marL="3429000" indent="-228600" defTabSz="457200" fontAlgn="base" eaLnBrk="0" hangingPunct="0">
              <a:spcBef>
                <a:spcPct val="0"/>
              </a:spcBef>
              <a:spcAft>
                <a:spcPct val="0"/>
              </a:spcAft>
              <a:defRPr>
                <a:solidFill>
                  <a:schemeClr val="tx1"/>
                </a:solidFill>
                <a:latin typeface="Arial" pitchFamily="34" charset="0"/>
              </a:defRPr>
            </a:lvl8pPr>
            <a:lvl9pPr marL="3886200" indent="-228600" defTabSz="457200" fontAlgn="base" eaLnBrk="0" hangingPunct="0">
              <a:spcBef>
                <a:spcPct val="0"/>
              </a:spcBef>
              <a:spcAft>
                <a:spcPct val="0"/>
              </a:spcAft>
              <a:defRPr>
                <a:solidFill>
                  <a:schemeClr val="tx1"/>
                </a:solidFill>
                <a:latin typeface="Arial" pitchFamily="34" charset="0"/>
              </a:defRPr>
            </a:lvl9pPr>
          </a:lstStyle>
          <a:p>
            <a:pPr eaLnBrk="1" hangingPunct="1">
              <a:defRPr/>
            </a:pPr>
            <a:fld id="{0557366A-CBBB-4F95-B5EE-3AED1D4DA591}" type="slidenum">
              <a:rPr lang="en-US" altLang="en-US">
                <a:solidFill>
                  <a:schemeClr val="bg1"/>
                </a:solidFill>
                <a:latin typeface="Calibri" pitchFamily="34" charset="0"/>
                <a:cs typeface="+mn-cs"/>
              </a:rPr>
              <a:t>‹#›</a:t>
            </a:fld>
            <a:endParaRPr lang="en-US" altLang="en-US">
              <a:solidFill>
                <a:schemeClr val="bg1"/>
              </a:solidFill>
              <a:latin typeface="Calibri" pitchFamily="34" charset="0"/>
              <a:cs typeface="+mn-cs"/>
            </a:endParaRPr>
          </a:p>
        </p:txBody>
      </p:sp>
    </p:spTree>
    <p:extLst>
      <p:ext uri="{BB962C8B-B14F-4D97-AF65-F5344CB8AC3E}">
        <p14:creationId xmlns:p14="http://schemas.microsoft.com/office/powerpoint/2010/main" val="22637341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00"/>
            </a:lvl1pPr>
          </a:lstStyle>
          <a:p>
            <a:r>
              <a:rPr lang="en-US" dirty="1"/>
              <a:t>CLICK TO EDIT</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11214108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00"/>
            </a:lvl1pPr>
          </a:lstStyle>
          <a:p>
            <a:r>
              <a:rPr lang="en-US" dirty="1"/>
              <a:t>CLICK TO EDIT</a:t>
            </a:r>
          </a:p>
        </p:txBody>
      </p:sp>
      <p:sp>
        <p:nvSpPr>
          <p:cNvPr id="3" name="Content Placeholder 2"/>
          <p:cNvSpPr>
            <a:spLocks noGrp="1"/>
          </p:cNvSpPr>
          <p:nvPr>
            <p:ph sz="half" idx="1"/>
          </p:nvPr>
        </p:nvSpPr>
        <p:spPr>
          <a:xfrm>
            <a:off x="457200" y="904875"/>
            <a:ext cx="4038600" cy="4525963"/>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4648200" y="904875"/>
            <a:ext cx="4038600" cy="4525963"/>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25809679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00"/>
            </a:lvl1pPr>
          </a:lstStyle>
          <a:p>
            <a:r>
              <a:rPr lang="en-US" dirty="1"/>
              <a:t>CLICK TO EDIT</a:t>
            </a:r>
          </a:p>
        </p:txBody>
      </p:sp>
      <p:sp>
        <p:nvSpPr>
          <p:cNvPr id="5" name="Text Placeholder 2"/>
          <p:cNvSpPr>
            <a:spLocks noGrp="1"/>
          </p:cNvSpPr>
          <p:nvPr>
            <p:ph idx="1" hasCustomPrompt="1"/>
          </p:nvPr>
        </p:nvSpPr>
        <p:spPr>
          <a:xfrm>
            <a:off x="1682150" y="2466251"/>
            <a:ext cx="5149970" cy="174343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lvl1pPr marL="0" indent="0" algn="ctr">
              <a:buNone/>
              <a:defRPr/>
            </a:lvl1pPr>
          </a:lstStyle>
          <a:p>
            <a:pPr lvl="0"/>
            <a:r>
              <a:rPr lang="en-US" altLang="en-US" dirty="1"/>
              <a:t>Click to edit Master text styles</a:t>
            </a:r>
          </a:p>
        </p:txBody>
      </p:sp>
      <p:sp>
        <p:nvSpPr>
          <p:cNvPr id="6" name="TextBox 8"/>
          <p:cNvSpPr txBox="1">
            <a:spLocks noChangeArrowheads="1"/>
          </p:cNvSpPr>
          <p:nvPr userDrawn="1"/>
        </p:nvSpPr>
        <p:spPr>
          <a:xfrm>
            <a:off x="463300" y="5264150"/>
            <a:ext cx="8177121" cy="8763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fontAlgn="base" eaLnBrk="0" hangingPunct="0">
              <a:spcBef>
                <a:spcPct val="0"/>
              </a:spcBef>
              <a:spcAft>
                <a:spcPct val="0"/>
              </a:spcAft>
              <a:defRPr>
                <a:solidFill>
                  <a:schemeClr val="tx1"/>
                </a:solidFill>
                <a:latin typeface="Arial" pitchFamily="34" charset="0"/>
              </a:defRPr>
            </a:lvl6pPr>
            <a:lvl7pPr marL="2971800" indent="-228600" defTabSz="457200" fontAlgn="base" eaLnBrk="0" hangingPunct="0">
              <a:spcBef>
                <a:spcPct val="0"/>
              </a:spcBef>
              <a:spcAft>
                <a:spcPct val="0"/>
              </a:spcAft>
              <a:defRPr>
                <a:solidFill>
                  <a:schemeClr val="tx1"/>
                </a:solidFill>
                <a:latin typeface="Arial" pitchFamily="34" charset="0"/>
              </a:defRPr>
            </a:lvl7pPr>
            <a:lvl8pPr marL="3429000" indent="-228600" defTabSz="457200" fontAlgn="base" eaLnBrk="0" hangingPunct="0">
              <a:spcBef>
                <a:spcPct val="0"/>
              </a:spcBef>
              <a:spcAft>
                <a:spcPct val="0"/>
              </a:spcAft>
              <a:defRPr>
                <a:solidFill>
                  <a:schemeClr val="tx1"/>
                </a:solidFill>
                <a:latin typeface="Arial" pitchFamily="34" charset="0"/>
              </a:defRPr>
            </a:lvl8pPr>
            <a:lvl9pPr marL="3886200" indent="-228600" defTabSz="457200" fontAlgn="base" eaLnBrk="0" hangingPunct="0">
              <a:spcBef>
                <a:spcPct val="0"/>
              </a:spcBef>
              <a:spcAft>
                <a:spcPct val="0"/>
              </a:spcAft>
              <a:defRPr>
                <a:solidFill>
                  <a:schemeClr val="tx1"/>
                </a:solidFill>
                <a:latin typeface="Arial" pitchFamily="34" charset="0"/>
              </a:defRPr>
            </a:lvl9pPr>
          </a:lstStyle>
          <a:p>
            <a:pPr eaLnBrk="1" hangingPunct="1">
              <a:defRPr/>
            </a:pPr>
            <a:r>
              <a:rPr lang="en-US" altLang="en-US" sz="1100" i="1" u="sng" dirty="1"/>
              <a:t>Please note</a:t>
            </a:r>
            <a:r>
              <a:rPr lang="en-US" altLang="en-US" sz="1100" i="1" dirty="1"/>
              <a:t>: This presentation contains general, condensed summaries of actual legal matters, statutes and opinions for information purposes. It is not meant to be and should not be construed as legal advice. Individuals with particular needs on specific issues should retain the services of competent counsel. </a:t>
            </a:r>
            <a:endParaRPr lang="en-US" altLang="en-US" sz="1100"/>
          </a:p>
          <a:p>
            <a:pPr eaLnBrk="1" hangingPunct="1">
              <a:defRPr/>
            </a:pPr>
            <a:endParaRPr lang="en-US" altLang="en-US"/>
          </a:p>
        </p:txBody>
      </p:sp>
    </p:spTree>
    <p:extLst>
      <p:ext uri="{BB962C8B-B14F-4D97-AF65-F5344CB8AC3E}">
        <p14:creationId xmlns:p14="http://schemas.microsoft.com/office/powerpoint/2010/main" val="2511417405"/>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4.xml" /><Relationship Id="rId4" Type="http://schemas.openxmlformats.org/officeDocument/2006/relationships/image" Target="../media/image1.jpeg"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 Target="../theme/theme2.xml" /><Relationship Id="rId3" Type="http://schemas.openxmlformats.org/officeDocument/2006/relationships/image" Target="../media/image2.jpeg"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theme" Target="../theme/theme3.xml" /><Relationship Id="rId5" Type="http://schemas.openxmlformats.org/officeDocument/2006/relationships/image" Target="../media/image3.jpeg" /><Relationship Id="rId6" Type="http://schemas.openxmlformats.org/officeDocument/2006/relationships/image" Target="../media/image4.jpeg" /><Relationship Id="rId7" Type="http://schemas.openxmlformats.org/officeDocument/2006/relationships/image" Target="../media/image5.png" /><Relationship Id="rId8" Type="http://schemas.openxmlformats.org/officeDocument/2006/relationships/image" Target="../media/image6.jpe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srcRect/>
          <a:stretch>
            <a:fillRect/>
          </a:stretch>
        </p:blipFill>
        <p:spPr>
          <a:xfrm>
            <a:off x="0" y="0"/>
            <a:ext cx="9144000" cy="6858000"/>
          </a:xfrm>
          <a:prstGeom prst="rect"/>
        </p:spPr>
      </p:pic>
    </p:spTree>
  </p:cSld>
  <p:clrMap bg1="lt1" tx1="dk1" bg2="lt2" tx2="dk2" accent1="accent1" accent2="accent2" accent3="accent3" accent4="accent4" accent5="accent5" accent6="accent6" hlink="hlink" folHlink="folHlink"/>
  <p:sldLayoutIdLst>
    <p:sldLayoutId id="2147483771" r:id="rId1"/>
    <p:sldLayoutId id="2147483775" r:id="rId2"/>
  </p:sldLayoutIdLst>
  <p:timing>
    <p:tnLst>
      <p:par>
        <p:cTn id="1" dur="indefinite" restart="never" nodeType="tmRoot"/>
      </p:par>
    </p:tnLst>
  </p:timing>
  <p:txStyles>
    <p:titleStyle>
      <a:lvl1pPr algn="l" defTabSz="457200" fontAlgn="base" rtl="0" eaLnBrk="1" hangingPunct="1">
        <a:spcBef>
          <a:spcPct val="0"/>
        </a:spcBef>
        <a:spcAft>
          <a:spcPct val="0"/>
        </a:spcAft>
        <a:defRPr sz="4000" kern="1200">
          <a:solidFill>
            <a:srgbClr val="FFFFFF"/>
          </a:solidFill>
          <a:latin typeface="+mj-lt"/>
          <a:ea typeface="+mj-ea"/>
          <a:cs typeface="+mj-cs"/>
        </a:defRPr>
      </a:lvl1pPr>
      <a:lvl2pPr algn="l" defTabSz="457200" fontAlgn="base" rtl="0" eaLnBrk="1" hangingPunct="1">
        <a:spcBef>
          <a:spcPct val="0"/>
        </a:spcBef>
        <a:spcAft>
          <a:spcPct val="0"/>
        </a:spcAft>
        <a:defRPr sz="5400">
          <a:solidFill>
            <a:srgbClr val="FFFFFF"/>
          </a:solidFill>
          <a:latin typeface="BankGothic Md BT" pitchFamily="34" charset="0"/>
          <a:ea typeface="Humnst777 Bd BT"/>
          <a:cs typeface="Humnst777 Bd BT"/>
        </a:defRPr>
      </a:lvl2pPr>
      <a:lvl3pPr algn="l" defTabSz="457200" fontAlgn="base" rtl="0" eaLnBrk="1" hangingPunct="1">
        <a:spcBef>
          <a:spcPct val="0"/>
        </a:spcBef>
        <a:spcAft>
          <a:spcPct val="0"/>
        </a:spcAft>
        <a:defRPr sz="5400">
          <a:solidFill>
            <a:srgbClr val="FFFFFF"/>
          </a:solidFill>
          <a:latin typeface="BankGothic Md BT" pitchFamily="34" charset="0"/>
          <a:ea typeface="Humnst777 Bd BT"/>
          <a:cs typeface="Humnst777 Bd BT"/>
        </a:defRPr>
      </a:lvl3pPr>
      <a:lvl4pPr algn="l" defTabSz="457200" fontAlgn="base" rtl="0" eaLnBrk="1" hangingPunct="1">
        <a:spcBef>
          <a:spcPct val="0"/>
        </a:spcBef>
        <a:spcAft>
          <a:spcPct val="0"/>
        </a:spcAft>
        <a:defRPr sz="5400">
          <a:solidFill>
            <a:srgbClr val="FFFFFF"/>
          </a:solidFill>
          <a:latin typeface="BankGothic Md BT" pitchFamily="34" charset="0"/>
          <a:ea typeface="Humnst777 Bd BT"/>
          <a:cs typeface="Humnst777 Bd BT"/>
        </a:defRPr>
      </a:lvl4pPr>
      <a:lvl5pPr algn="l" defTabSz="457200" fontAlgn="base" rtl="0" eaLnBrk="1" hangingPunct="1">
        <a:spcBef>
          <a:spcPct val="0"/>
        </a:spcBef>
        <a:spcAft>
          <a:spcPct val="0"/>
        </a:spcAft>
        <a:defRPr sz="5400">
          <a:solidFill>
            <a:srgbClr val="FFFFFF"/>
          </a:solidFill>
          <a:latin typeface="BankGothic Md BT" pitchFamily="34" charset="0"/>
          <a:ea typeface="Humnst777 Bd BT"/>
          <a:cs typeface="Humnst777 Bd BT"/>
        </a:defRPr>
      </a:lvl5pPr>
      <a:lvl6pPr marL="457200" algn="l" defTabSz="457200" fontAlgn="base" rtl="0" eaLnBrk="1" hangingPunct="1">
        <a:spcBef>
          <a:spcPct val="0"/>
        </a:spcBef>
        <a:spcAft>
          <a:spcPct val="0"/>
        </a:spcAft>
        <a:defRPr sz="5400">
          <a:solidFill>
            <a:srgbClr val="FFFFFF"/>
          </a:solidFill>
          <a:latin typeface="BankGothic Md BT" pitchFamily="34" charset="0"/>
          <a:ea typeface="Humnst777 Bd BT"/>
          <a:cs typeface="Humnst777 Bd BT"/>
        </a:defRPr>
      </a:lvl6pPr>
      <a:lvl7pPr marL="914400" algn="l" defTabSz="457200" fontAlgn="base" rtl="0" eaLnBrk="1" hangingPunct="1">
        <a:spcBef>
          <a:spcPct val="0"/>
        </a:spcBef>
        <a:spcAft>
          <a:spcPct val="0"/>
        </a:spcAft>
        <a:defRPr sz="5400">
          <a:solidFill>
            <a:srgbClr val="FFFFFF"/>
          </a:solidFill>
          <a:latin typeface="BankGothic Md BT" pitchFamily="34" charset="0"/>
          <a:ea typeface="Humnst777 Bd BT"/>
          <a:cs typeface="Humnst777 Bd BT"/>
        </a:defRPr>
      </a:lvl7pPr>
      <a:lvl8pPr marL="1371600" algn="l" defTabSz="457200" fontAlgn="base" rtl="0" eaLnBrk="1" hangingPunct="1">
        <a:spcBef>
          <a:spcPct val="0"/>
        </a:spcBef>
        <a:spcAft>
          <a:spcPct val="0"/>
        </a:spcAft>
        <a:defRPr sz="5400">
          <a:solidFill>
            <a:srgbClr val="FFFFFF"/>
          </a:solidFill>
          <a:latin typeface="BankGothic Md BT" pitchFamily="34" charset="0"/>
          <a:ea typeface="Humnst777 Bd BT"/>
          <a:cs typeface="Humnst777 Bd BT"/>
        </a:defRPr>
      </a:lvl8pPr>
      <a:lvl9pPr marL="1828800" algn="l" defTabSz="457200" fontAlgn="base" rtl="0" eaLnBrk="1" hangingPunct="1">
        <a:spcBef>
          <a:spcPct val="0"/>
        </a:spcBef>
        <a:spcAft>
          <a:spcPct val="0"/>
        </a:spcAft>
        <a:defRPr sz="5400">
          <a:solidFill>
            <a:srgbClr val="FFFFFF"/>
          </a:solidFill>
          <a:latin typeface="BankGothic Md BT" pitchFamily="34" charset="0"/>
          <a:ea typeface="Humnst777 Bd BT"/>
          <a:cs typeface="Humnst777 Bd BT"/>
        </a:defRPr>
      </a:lvl9pPr>
    </p:titleStyle>
    <p:bodyStyle>
      <a:lvl1pPr marL="342900" indent="-342900" algn="l" defTabSz="457200" fontAlgn="base" rtl="0" eaLnBrk="1" hangingPunct="1">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defTabSz="457200" fontAlgn="base" rtl="0" eaLnBrk="1" hangingPunct="1">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defTabSz="457200" fontAlgn="base" rtl="0" eaLnBrk="1" hangingPunct="1">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defTabSz="457200" fontAlgn="base" rtl="0" eaLnBrk="1" hangingPunct="1">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defTabSz="457200" fontAlgn="base" rtl="0" eaLnBrk="1" hangingPunct="1">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rcRect/>
          <a:stretch>
            <a:fillRect/>
          </a:stretch>
        </p:blipFill>
        <p:spPr>
          <a:xfrm>
            <a:off x="0" y="0"/>
            <a:ext cx="9144000" cy="6858000"/>
          </a:xfrm>
          <a:prstGeom prst="rect"/>
        </p:spPr>
      </p:pic>
    </p:spTree>
    <p:extLst>
      <p:ext uri="{BB962C8B-B14F-4D97-AF65-F5344CB8AC3E}">
        <p14:creationId xmlns:p14="http://schemas.microsoft.com/office/powerpoint/2010/main" val="1322022133"/>
      </p:ext>
    </p:extLst>
  </p:cSld>
  <p:clrMap bg1="lt1" tx1="dk1" bg2="lt2" tx2="dk2" accent1="accent1" accent2="accent2" accent3="accent3" accent4="accent4" accent5="accent5" accent6="accent6" hlink="hlink" folHlink="folHlink"/>
  <p:sldLayoutIdLst>
    <p:sldLayoutId id="2147483774" r:id="rId1"/>
  </p:sldLayoutIdLst>
  <p:timing>
    <p:tnLst>
      <p:par>
        <p:cTn id="1" dur="indefinite" restart="never" nodeType="tmRoot"/>
      </p:par>
    </p:tnLst>
  </p:timing>
  <p:txStyles>
    <p:titleStyle>
      <a:lvl1pPr algn="ctr" defTabSz="914400" rtl="0" eaLnBrk="1" latinLnBrk="0" hangingPunct="1">
        <a:spcBef>
          <a:spcPct val="0"/>
        </a:spcBef>
        <a:buNone/>
        <a:defRPr sz="2800" kern="1200">
          <a:solidFill>
            <a:schemeClr val="bg1"/>
          </a:solidFill>
          <a:latin typeface="BankGothic Md BT" panose="020b080702020306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5"/>
          <a:srcRect/>
          <a:stretch>
            <a:fillRect/>
          </a:stretch>
        </p:blipFill>
        <p:spPr>
          <a:xfrm>
            <a:off x="2284451" y="1215547"/>
            <a:ext cx="3901273" cy="4390844"/>
          </a:xfrm>
          <a:prstGeom prst="rect"/>
        </p:spPr>
      </p:pic>
      <p:sp>
        <p:nvSpPr>
          <p:cNvPr id="1026" name="Title Placeholder 1"/>
          <p:cNvSpPr>
            <a:spLocks noGrp="1"/>
          </p:cNvSpPr>
          <p:nvPr>
            <p:ph type="title"/>
          </p:nvPr>
        </p:nvSpPr>
        <p:spPr>
          <a:xfrm>
            <a:off x="456858" y="55563"/>
            <a:ext cx="8183563" cy="585787"/>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bodyPr>
          <a:lstStyle/>
          <a:p>
            <a:pPr lvl="0"/>
            <a:r>
              <a:rPr lang="en-US" altLang="en-US" dirty="1"/>
              <a:t>CLICK TO EDIT</a:t>
            </a:r>
          </a:p>
        </p:txBody>
      </p:sp>
      <p:sp>
        <p:nvSpPr>
          <p:cNvPr id="1030" name="Slide Number Placeholder 5"/>
          <p:cNvSpPr/>
          <p:nvPr/>
        </p:nvSpPr>
        <p:spPr>
          <a:xfrm>
            <a:off x="304800" y="6394450"/>
            <a:ext cx="2133600" cy="36512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fontAlgn="base" eaLnBrk="0" hangingPunct="0">
              <a:spcBef>
                <a:spcPct val="0"/>
              </a:spcBef>
              <a:spcAft>
                <a:spcPct val="0"/>
              </a:spcAft>
              <a:defRPr>
                <a:solidFill>
                  <a:schemeClr val="tx1"/>
                </a:solidFill>
                <a:latin typeface="Arial" pitchFamily="34" charset="0"/>
              </a:defRPr>
            </a:lvl6pPr>
            <a:lvl7pPr marL="2971800" indent="-228600" defTabSz="457200" fontAlgn="base" eaLnBrk="0" hangingPunct="0">
              <a:spcBef>
                <a:spcPct val="0"/>
              </a:spcBef>
              <a:spcAft>
                <a:spcPct val="0"/>
              </a:spcAft>
              <a:defRPr>
                <a:solidFill>
                  <a:schemeClr val="tx1"/>
                </a:solidFill>
                <a:latin typeface="Arial" pitchFamily="34" charset="0"/>
              </a:defRPr>
            </a:lvl7pPr>
            <a:lvl8pPr marL="3429000" indent="-228600" defTabSz="457200" fontAlgn="base" eaLnBrk="0" hangingPunct="0">
              <a:spcBef>
                <a:spcPct val="0"/>
              </a:spcBef>
              <a:spcAft>
                <a:spcPct val="0"/>
              </a:spcAft>
              <a:defRPr>
                <a:solidFill>
                  <a:schemeClr val="tx1"/>
                </a:solidFill>
                <a:latin typeface="Arial" pitchFamily="34" charset="0"/>
              </a:defRPr>
            </a:lvl8pPr>
            <a:lvl9pPr marL="3886200" indent="-228600" defTabSz="457200" fontAlgn="base" eaLnBrk="0" hangingPunct="0">
              <a:spcBef>
                <a:spcPct val="0"/>
              </a:spcBef>
              <a:spcAft>
                <a:spcPct val="0"/>
              </a:spcAft>
              <a:defRPr>
                <a:solidFill>
                  <a:schemeClr val="tx1"/>
                </a:solidFill>
                <a:latin typeface="Arial" pitchFamily="34" charset="0"/>
              </a:defRPr>
            </a:lvl9pPr>
          </a:lstStyle>
          <a:p>
            <a:pPr eaLnBrk="1" hangingPunct="1">
              <a:defRPr/>
            </a:pPr>
            <a:fld id="{8B27931D-E4B2-49AA-B4F7-8C3F6C09B572}" type="slidenum">
              <a:rPr lang="en-US" altLang="en-US" smtClean="0">
                <a:solidFill>
                  <a:schemeClr val="bg1"/>
                </a:solidFill>
                <a:latin typeface="Calibri" pitchFamily="34" charset="0"/>
              </a:rPr>
              <a:t>‹#›</a:t>
            </a:fld>
            <a:endParaRPr lang="en-US" altLang="en-US">
              <a:solidFill>
                <a:schemeClr val="bg1"/>
              </a:solidFill>
              <a:latin typeface="Calibri" pitchFamily="34" charset="0"/>
            </a:endParaRPr>
          </a:p>
        </p:txBody>
      </p:sp>
      <p:pic>
        <p:nvPicPr>
          <p:cNvPr id="1029" name="Picture 8"/>
          <p:cNvPicPr>
            <a:picLocks noChangeAspect="1"/>
          </p:cNvPicPr>
          <p:nvPr userDrawn="1"/>
        </p:nvPicPr>
        <p:blipFill>
          <a:blip r:embed="rId6"/>
          <a:srcRect l="41843" t="31786" r="42905" b="36427"/>
          <a:stretch>
            <a:fillRect/>
          </a:stretch>
        </p:blipFill>
        <p:spPr>
          <a:xfrm>
            <a:off x="7348149" y="179763"/>
            <a:ext cx="1155132" cy="114902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p:cNvSpPr>
            <a:spLocks noGrp="1"/>
          </p:cNvSpPr>
          <p:nvPr>
            <p:ph type="body" idx="1"/>
          </p:nvPr>
        </p:nvSpPr>
        <p:spPr>
          <a:xfrm>
            <a:off x="457200" y="904875"/>
            <a:ext cx="8229600" cy="4525963"/>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pPr lvl="0"/>
            <a:r>
              <a:rPr lang="en-US" altLang="en-US" dirty="1"/>
              <a:t>Click to edit Master text styles</a:t>
            </a:r>
          </a:p>
          <a:p>
            <a:pPr lvl="1"/>
            <a:r>
              <a:rPr lang="en-US" altLang="en-US" dirty="1"/>
              <a:t>Second level</a:t>
            </a:r>
          </a:p>
          <a:p>
            <a:pPr lvl="2"/>
            <a:r>
              <a:rPr lang="en-US" altLang="en-US" dirty="1"/>
              <a:t>Third level</a:t>
            </a:r>
          </a:p>
          <a:p>
            <a:pPr lvl="3"/>
            <a:r>
              <a:rPr lang="en-US" altLang="en-US" dirty="1"/>
              <a:t>Fourth level</a:t>
            </a:r>
          </a:p>
          <a:p>
            <a:pPr lvl="4"/>
            <a:r>
              <a:rPr lang="en-US" altLang="en-US" dirty="1"/>
              <a:t>Fifth level</a:t>
            </a:r>
          </a:p>
        </p:txBody>
      </p:sp>
      <p:sp>
        <p:nvSpPr>
          <p:cNvPr id="9" name="Slide Number Placeholder 5"/>
          <p:cNvSpPr/>
          <p:nvPr userDrawn="1"/>
        </p:nvSpPr>
        <p:spPr>
          <a:xfrm>
            <a:off x="304800" y="6394450"/>
            <a:ext cx="2133600" cy="36512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fontAlgn="base" eaLnBrk="0" hangingPunct="0">
              <a:spcBef>
                <a:spcPct val="0"/>
              </a:spcBef>
              <a:spcAft>
                <a:spcPct val="0"/>
              </a:spcAft>
              <a:defRPr>
                <a:solidFill>
                  <a:schemeClr val="tx1"/>
                </a:solidFill>
                <a:latin typeface="Arial" pitchFamily="34" charset="0"/>
              </a:defRPr>
            </a:lvl6pPr>
            <a:lvl7pPr marL="2971800" indent="-228600" defTabSz="457200" fontAlgn="base" eaLnBrk="0" hangingPunct="0">
              <a:spcBef>
                <a:spcPct val="0"/>
              </a:spcBef>
              <a:spcAft>
                <a:spcPct val="0"/>
              </a:spcAft>
              <a:defRPr>
                <a:solidFill>
                  <a:schemeClr val="tx1"/>
                </a:solidFill>
                <a:latin typeface="Arial" pitchFamily="34" charset="0"/>
              </a:defRPr>
            </a:lvl7pPr>
            <a:lvl8pPr marL="3429000" indent="-228600" defTabSz="457200" fontAlgn="base" eaLnBrk="0" hangingPunct="0">
              <a:spcBef>
                <a:spcPct val="0"/>
              </a:spcBef>
              <a:spcAft>
                <a:spcPct val="0"/>
              </a:spcAft>
              <a:defRPr>
                <a:solidFill>
                  <a:schemeClr val="tx1"/>
                </a:solidFill>
                <a:latin typeface="Arial" pitchFamily="34" charset="0"/>
              </a:defRPr>
            </a:lvl8pPr>
            <a:lvl9pPr marL="3886200" indent="-228600" defTabSz="457200" fontAlgn="base" eaLnBrk="0" hangingPunct="0">
              <a:spcBef>
                <a:spcPct val="0"/>
              </a:spcBef>
              <a:spcAft>
                <a:spcPct val="0"/>
              </a:spcAft>
              <a:defRPr>
                <a:solidFill>
                  <a:schemeClr val="tx1"/>
                </a:solidFill>
                <a:latin typeface="Arial" pitchFamily="34" charset="0"/>
              </a:defRPr>
            </a:lvl9pPr>
          </a:lstStyle>
          <a:p>
            <a:pPr eaLnBrk="1" hangingPunct="1">
              <a:defRPr/>
            </a:pPr>
            <a:fld id="{723FF0B8-24B3-4B73-8477-65BB56D075F6}" type="slidenum">
              <a:rPr lang="en-US" altLang="en-US" smtClean="0">
                <a:solidFill>
                  <a:schemeClr val="bg1"/>
                </a:solidFill>
                <a:latin typeface="Calibri" pitchFamily="34" charset="0"/>
              </a:rPr>
              <a:t>‹#›</a:t>
            </a:fld>
            <a:endParaRPr lang="en-US" altLang="en-US">
              <a:solidFill>
                <a:schemeClr val="bg1"/>
              </a:solidFill>
              <a:latin typeface="Calibri" pitchFamily="34" charset="0"/>
            </a:endParaRPr>
          </a:p>
        </p:txBody>
      </p:sp>
      <p:pic>
        <p:nvPicPr>
          <p:cNvPr id="1033" name="Picture 1"/>
          <p:cNvPicPr>
            <a:picLocks noChangeAspect="1"/>
          </p:cNvPicPr>
          <p:nvPr userDrawn="1"/>
        </p:nvPicPr>
        <p:blipFill>
          <a:blip r:embed="rId7"/>
          <a:srcRect/>
          <a:stretch>
            <a:fillRect/>
          </a:stretch>
        </p:blipFill>
        <p:spPr>
          <a:xfrm>
            <a:off x="5365750" y="6229350"/>
            <a:ext cx="3378200" cy="5016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771525"/>
            <a:ext cx="7806906" cy="0"/>
          </a:xfrm>
          <a:prstGeom prst="line"/>
          <a:ln w="41275" cap="rnd">
            <a:prstDash val="sysDot"/>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8"/>
          <a:srcRect t="86493"/>
          <a:stretch>
            <a:fillRect/>
          </a:stretch>
        </p:blipFill>
        <p:spPr>
          <a:xfrm>
            <a:off x="0" y="5931693"/>
            <a:ext cx="9144000" cy="926307"/>
          </a:xfrm>
          <a:prstGeom prst="rect"/>
        </p:spPr>
      </p:pic>
      <p:sp>
        <p:nvSpPr>
          <p:cNvPr id="14" name="Slide Number Placeholder 5"/>
          <p:cNvSpPr/>
          <p:nvPr userDrawn="1"/>
        </p:nvSpPr>
        <p:spPr>
          <a:xfrm>
            <a:off x="388192" y="6374330"/>
            <a:ext cx="2133600" cy="36512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fontAlgn="base" eaLnBrk="0" hangingPunct="0">
              <a:spcBef>
                <a:spcPct val="0"/>
              </a:spcBef>
              <a:spcAft>
                <a:spcPct val="0"/>
              </a:spcAft>
              <a:defRPr>
                <a:solidFill>
                  <a:schemeClr val="tx1"/>
                </a:solidFill>
                <a:latin typeface="Arial" pitchFamily="34" charset="0"/>
              </a:defRPr>
            </a:lvl6pPr>
            <a:lvl7pPr marL="2971800" indent="-228600" defTabSz="457200" fontAlgn="base" eaLnBrk="0" hangingPunct="0">
              <a:spcBef>
                <a:spcPct val="0"/>
              </a:spcBef>
              <a:spcAft>
                <a:spcPct val="0"/>
              </a:spcAft>
              <a:defRPr>
                <a:solidFill>
                  <a:schemeClr val="tx1"/>
                </a:solidFill>
                <a:latin typeface="Arial" pitchFamily="34" charset="0"/>
              </a:defRPr>
            </a:lvl7pPr>
            <a:lvl8pPr marL="3429000" indent="-228600" defTabSz="457200" fontAlgn="base" eaLnBrk="0" hangingPunct="0">
              <a:spcBef>
                <a:spcPct val="0"/>
              </a:spcBef>
              <a:spcAft>
                <a:spcPct val="0"/>
              </a:spcAft>
              <a:defRPr>
                <a:solidFill>
                  <a:schemeClr val="tx1"/>
                </a:solidFill>
                <a:latin typeface="Arial" pitchFamily="34" charset="0"/>
              </a:defRPr>
            </a:lvl8pPr>
            <a:lvl9pPr marL="3886200" indent="-228600" defTabSz="457200" fontAlgn="base" eaLnBrk="0" hangingPunct="0">
              <a:spcBef>
                <a:spcPct val="0"/>
              </a:spcBef>
              <a:spcAft>
                <a:spcPct val="0"/>
              </a:spcAft>
              <a:defRPr>
                <a:solidFill>
                  <a:schemeClr val="tx1"/>
                </a:solidFill>
                <a:latin typeface="Arial" pitchFamily="34" charset="0"/>
              </a:defRPr>
            </a:lvl9pPr>
          </a:lstStyle>
          <a:p>
            <a:pPr eaLnBrk="1" hangingPunct="1">
              <a:defRPr/>
            </a:pPr>
            <a:fld id="{0557366A-CBBB-4F95-B5EE-3AED1D4DA591}" type="slidenum">
              <a:rPr lang="en-US" altLang="en-US">
                <a:solidFill>
                  <a:schemeClr val="bg1"/>
                </a:solidFill>
                <a:latin typeface="Calibri" pitchFamily="34" charset="0"/>
                <a:cs typeface="+mn-cs"/>
              </a:rPr>
              <a:t>‹#›</a:t>
            </a:fld>
            <a:endParaRPr lang="en-US" altLang="en-US">
              <a:solidFill>
                <a:schemeClr val="bg1"/>
              </a:solidFill>
              <a:latin typeface="Calibri" pitchFamily="34" charset="0"/>
              <a:cs typeface="+mn-cs"/>
            </a:endParaRPr>
          </a:p>
        </p:txBody>
      </p:sp>
    </p:spTree>
  </p:cSld>
  <p:clrMap bg1="lt1" tx1="dk1" bg2="lt2" tx2="dk2" accent1="accent1" accent2="accent2" accent3="accent3" accent4="accent4" accent5="accent5" accent6="accent6" hlink="hlink" folHlink="folHlink"/>
  <p:sldLayoutIdLst>
    <p:sldLayoutId id="2147483763" r:id="rId1"/>
    <p:sldLayoutId id="2147483765" r:id="rId2"/>
    <p:sldLayoutId id="2147483772" r:id="rId3"/>
  </p:sldLayoutIdLst>
  <p:timing>
    <p:tnLst>
      <p:par>
        <p:cTn id="1" dur="indefinite" restart="never" nodeType="tmRoot"/>
      </p:par>
    </p:tnLst>
  </p:timing>
  <p:txStyles>
    <p:titleStyle>
      <a:lvl1pPr algn="l" defTabSz="457200" fontAlgn="base" rtl="0" eaLnBrk="0" hangingPunct="0">
        <a:spcBef>
          <a:spcPct val="0"/>
        </a:spcBef>
        <a:spcAft>
          <a:spcPct val="0"/>
        </a:spcAft>
        <a:defRPr sz="2800">
          <a:solidFill>
            <a:srgbClr val="003C68"/>
          </a:solidFill>
          <a:latin typeface="+mj-lt"/>
          <a:ea typeface="+mj-ea"/>
          <a:cs typeface="+mj-cs"/>
        </a:defRPr>
      </a:lvl1pPr>
      <a:lvl2pPr algn="l" defTabSz="457200" fontAlgn="base" rtl="0" eaLnBrk="0" hangingPunct="0">
        <a:spcBef>
          <a:spcPct val="0"/>
        </a:spcBef>
        <a:spcAft>
          <a:spcPct val="0"/>
        </a:spcAft>
        <a:defRPr sz="3600">
          <a:solidFill>
            <a:srgbClr val="003C68"/>
          </a:solidFill>
          <a:latin typeface="BankGothic Md BT" pitchFamily="34" charset="0"/>
        </a:defRPr>
      </a:lvl2pPr>
      <a:lvl3pPr algn="l" defTabSz="457200" fontAlgn="base" rtl="0" eaLnBrk="0" hangingPunct="0">
        <a:spcBef>
          <a:spcPct val="0"/>
        </a:spcBef>
        <a:spcAft>
          <a:spcPct val="0"/>
        </a:spcAft>
        <a:defRPr sz="3600">
          <a:solidFill>
            <a:srgbClr val="003C68"/>
          </a:solidFill>
          <a:latin typeface="BankGothic Md BT" pitchFamily="34" charset="0"/>
        </a:defRPr>
      </a:lvl3pPr>
      <a:lvl4pPr algn="l" defTabSz="457200" fontAlgn="base" rtl="0" eaLnBrk="0" hangingPunct="0">
        <a:spcBef>
          <a:spcPct val="0"/>
        </a:spcBef>
        <a:spcAft>
          <a:spcPct val="0"/>
        </a:spcAft>
        <a:defRPr sz="3600">
          <a:solidFill>
            <a:srgbClr val="003C68"/>
          </a:solidFill>
          <a:latin typeface="BankGothic Md BT" pitchFamily="34" charset="0"/>
        </a:defRPr>
      </a:lvl4pPr>
      <a:lvl5pPr algn="l" defTabSz="457200" fontAlgn="base" rtl="0" eaLnBrk="0" hangingPunct="0">
        <a:spcBef>
          <a:spcPct val="0"/>
        </a:spcBef>
        <a:spcAft>
          <a:spcPct val="0"/>
        </a:spcAft>
        <a:defRPr sz="3600">
          <a:solidFill>
            <a:srgbClr val="003C68"/>
          </a:solidFill>
          <a:latin typeface="BankGothic Md BT" pitchFamily="34" charset="0"/>
        </a:defRPr>
      </a:lvl5pPr>
      <a:lvl6pPr marL="457200" algn="l" defTabSz="457200" fontAlgn="base" rtl="0">
        <a:spcBef>
          <a:spcPct val="0"/>
        </a:spcBef>
        <a:spcAft>
          <a:spcPct val="0"/>
        </a:spcAft>
        <a:defRPr sz="3200">
          <a:solidFill>
            <a:srgbClr val="003C68"/>
          </a:solidFill>
          <a:latin typeface="BankGothic Md BT" pitchFamily="34" charset="0"/>
        </a:defRPr>
      </a:lvl6pPr>
      <a:lvl7pPr marL="914400" algn="l" defTabSz="457200" fontAlgn="base" rtl="0">
        <a:spcBef>
          <a:spcPct val="0"/>
        </a:spcBef>
        <a:spcAft>
          <a:spcPct val="0"/>
        </a:spcAft>
        <a:defRPr sz="3200">
          <a:solidFill>
            <a:srgbClr val="003C68"/>
          </a:solidFill>
          <a:latin typeface="BankGothic Md BT" pitchFamily="34" charset="0"/>
        </a:defRPr>
      </a:lvl7pPr>
      <a:lvl8pPr marL="1371600" algn="l" defTabSz="457200" fontAlgn="base" rtl="0">
        <a:spcBef>
          <a:spcPct val="0"/>
        </a:spcBef>
        <a:spcAft>
          <a:spcPct val="0"/>
        </a:spcAft>
        <a:defRPr sz="3200">
          <a:solidFill>
            <a:srgbClr val="003C68"/>
          </a:solidFill>
          <a:latin typeface="BankGothic Md BT" pitchFamily="34" charset="0"/>
        </a:defRPr>
      </a:lvl8pPr>
      <a:lvl9pPr marL="1828800" algn="l" defTabSz="457200" fontAlgn="base" rtl="0">
        <a:spcBef>
          <a:spcPct val="0"/>
        </a:spcBef>
        <a:spcAft>
          <a:spcPct val="0"/>
        </a:spcAft>
        <a:defRPr sz="3200">
          <a:solidFill>
            <a:srgbClr val="003C68"/>
          </a:solidFill>
          <a:latin typeface="BankGothic Md BT" pitchFamily="34" charset="0"/>
        </a:defRPr>
      </a:lvl9pPr>
    </p:titleStyle>
    <p:bodyStyle>
      <a:lvl1pPr marL="231775" indent="-231775" algn="l" defTabSz="457200" fontAlgn="base" rtl="0" eaLnBrk="0" hangingPunct="0">
        <a:spcBef>
          <a:spcPct val="20000"/>
        </a:spcBef>
        <a:spcAft>
          <a:spcPct val="0"/>
        </a:spcAft>
        <a:buFont typeface="Lucida Grande"/>
        <a:buChar char="&gt;"/>
        <a:defRPr sz="2400" b="1">
          <a:solidFill>
            <a:schemeClr val="tx1"/>
          </a:solidFill>
          <a:latin typeface="+mn-lt"/>
          <a:ea typeface="+mn-ea"/>
          <a:cs typeface="+mn-cs"/>
        </a:defRPr>
      </a:lvl1pPr>
      <a:lvl2pPr marL="742950" indent="-285750" algn="l" defTabSz="457200" fontAlgn="base" rtl="0" eaLnBrk="0" hangingPunct="0">
        <a:spcBef>
          <a:spcPct val="20000"/>
        </a:spcBef>
        <a:spcAft>
          <a:spcPct val="0"/>
        </a:spcAft>
        <a:buFont typeface="Arial" pitchFamily="34" charset="0"/>
        <a:buChar char="–"/>
        <a:defRPr sz="2400">
          <a:solidFill>
            <a:schemeClr val="tx1"/>
          </a:solidFill>
          <a:latin typeface="+mn-lt"/>
        </a:defRPr>
      </a:lvl2pPr>
      <a:lvl3pPr marL="1143000" indent="-228600" algn="l" defTabSz="457200" fontAlgn="base" rtl="0" eaLnBrk="0" hangingPunct="0">
        <a:spcBef>
          <a:spcPct val="20000"/>
        </a:spcBef>
        <a:spcAft>
          <a:spcPct val="0"/>
        </a:spcAft>
        <a:buFont typeface="Arial" pitchFamily="34" charset="0"/>
        <a:buChar char="•"/>
        <a:defRPr sz="2400">
          <a:solidFill>
            <a:schemeClr val="tx1"/>
          </a:solidFill>
          <a:latin typeface="+mn-lt"/>
        </a:defRPr>
      </a:lvl3pPr>
      <a:lvl4pPr marL="1600200" indent="-228600" algn="l" defTabSz="457200" fontAlgn="base" rtl="0" eaLnBrk="0" hangingPunct="0">
        <a:spcBef>
          <a:spcPct val="20000"/>
        </a:spcBef>
        <a:spcAft>
          <a:spcPct val="0"/>
        </a:spcAft>
        <a:buFont typeface="Arial" pitchFamily="34" charset="0"/>
        <a:buChar char="–"/>
        <a:defRPr sz="2400">
          <a:solidFill>
            <a:schemeClr val="tx1"/>
          </a:solidFill>
          <a:latin typeface="+mn-lt"/>
        </a:defRPr>
      </a:lvl4pPr>
      <a:lvl5pPr marL="2057400" indent="-228600" algn="l" defTabSz="457200" fontAlgn="base" rtl="0" eaLnBrk="0" hangingPunct="0">
        <a:spcBef>
          <a:spcPct val="20000"/>
        </a:spcBef>
        <a:spcAft>
          <a:spcPct val="0"/>
        </a:spcAft>
        <a:buFont typeface="Arial" pitchFamily="34" charset="0"/>
        <a:buChar char="»"/>
        <a:defRPr sz="2400">
          <a:solidFill>
            <a:schemeClr val="tx1"/>
          </a:solidFill>
          <a:latin typeface="+mn-lt"/>
        </a:defRPr>
      </a:lvl5pPr>
      <a:lvl6pPr marL="2514600" indent="-228600" algn="l" defTabSz="457200" fontAlgn="base" rtl="0">
        <a:spcBef>
          <a:spcPct val="20000"/>
        </a:spcBef>
        <a:spcAft>
          <a:spcPct val="0"/>
        </a:spcAft>
        <a:buFont typeface="Arial" pitchFamily="34" charset="0"/>
        <a:buChar char="»"/>
        <a:defRPr>
          <a:solidFill>
            <a:srgbClr val="787C7E"/>
          </a:solidFill>
          <a:latin typeface="+mn-lt"/>
        </a:defRPr>
      </a:lvl6pPr>
      <a:lvl7pPr marL="2971800" indent="-228600" algn="l" defTabSz="457200" fontAlgn="base" rtl="0">
        <a:spcBef>
          <a:spcPct val="20000"/>
        </a:spcBef>
        <a:spcAft>
          <a:spcPct val="0"/>
        </a:spcAft>
        <a:buFont typeface="Arial" pitchFamily="34" charset="0"/>
        <a:buChar char="»"/>
        <a:defRPr>
          <a:solidFill>
            <a:srgbClr val="787C7E"/>
          </a:solidFill>
          <a:latin typeface="+mn-lt"/>
        </a:defRPr>
      </a:lvl7pPr>
      <a:lvl8pPr marL="3429000" indent="-228600" algn="l" defTabSz="457200" fontAlgn="base" rtl="0">
        <a:spcBef>
          <a:spcPct val="20000"/>
        </a:spcBef>
        <a:spcAft>
          <a:spcPct val="0"/>
        </a:spcAft>
        <a:buFont typeface="Arial" pitchFamily="34" charset="0"/>
        <a:buChar char="»"/>
        <a:defRPr>
          <a:solidFill>
            <a:srgbClr val="787C7E"/>
          </a:solidFill>
          <a:latin typeface="+mn-lt"/>
        </a:defRPr>
      </a:lvl8pPr>
      <a:lvl9pPr marL="3886200" indent="-228600" algn="l" defTabSz="457200" fontAlgn="base" rtl="0">
        <a:spcBef>
          <a:spcPct val="20000"/>
        </a:spcBef>
        <a:spcAft>
          <a:spcPct val="0"/>
        </a:spcAft>
        <a:buFont typeface="Arial" pitchFamily="34" charset="0"/>
        <a:buChar char="»"/>
        <a:defRPr>
          <a:solidFill>
            <a:srgbClr val="787C7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9.tiff"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rcRect/>
          <a:stretch>
            <a:fillRect/>
          </a:stretch>
        </p:blipFill>
        <p:spPr>
          <a:xfrm>
            <a:off x="0" y="0"/>
            <a:ext cx="9144000" cy="6858000"/>
          </a:xfrm>
        </p:spPr>
      </p:pic>
      <p:grpSp>
        <p:nvGrpSpPr>
          <p:cNvPr id="5" name="Group 4">
            <a:extLst>
              <a:ext uri="{FF2B5EF4-FFF2-40B4-BE49-F238E27FC236}">
                <a16:creationId xmlns:a16="http://schemas.microsoft.com/office/drawing/2014/main" id="{3A1EB127-D47A-4C4C-9171-D04D56BB831D}"/>
              </a:ext>
            </a:extLst>
          </p:cNvPr>
          <p:cNvGrpSpPr/>
          <p:nvPr/>
        </p:nvGrpSpPr>
        <p:grpSpPr>
          <a:xfrm>
            <a:off x="0" y="4488110"/>
            <a:ext cx="9144000" cy="956345"/>
            <a:chOff x="0" y="4488110"/>
            <a:chExt cx="9144000" cy="956345"/>
          </a:xfrm>
        </p:grpSpPr>
        <p:sp>
          <p:nvSpPr>
            <p:cNvPr id="4" name="Rectangle 3">
              <a:extLst>
                <a:ext uri="{FF2B5EF4-FFF2-40B4-BE49-F238E27FC236}">
                  <a16:creationId xmlns:a16="http://schemas.microsoft.com/office/drawing/2014/main" id="{22AFE66F-88EB-43B5-A408-A77734F395DB}"/>
                </a:ext>
              </a:extLst>
            </p:cNvPr>
            <p:cNvSpPr/>
            <p:nvPr/>
          </p:nvSpPr>
          <p:spPr>
            <a:xfrm>
              <a:off x="0" y="4488110"/>
              <a:ext cx="9144000" cy="956345"/>
            </a:xfrm>
            <a:prstGeom prst="rect"/>
            <a:solidFill>
              <a:srgbClr val="00588F"/>
            </a:solidFill>
            <a:ln w="9525" cap="flat" algn="ctr">
              <a:solidFill>
                <a:srgbClr val="00588F"/>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2C0BA07-2994-4C47-ABC9-9FF8984E3D6A}"/>
                </a:ext>
              </a:extLst>
            </p:cNvPr>
            <p:cNvSpPr txBox="1"/>
            <p:nvPr/>
          </p:nvSpPr>
          <p:spPr>
            <a:xfrm>
              <a:off x="0" y="4707941"/>
              <a:ext cx="9144000" cy="523220"/>
            </a:xfrm>
            <a:prstGeom prst="rect"/>
            <a:solidFill>
              <a:srgbClr val="00588F"/>
            </a:solidFill>
          </p:spPr>
          <p:txBody>
            <a:bodyPr wrap="square" rtlCol="0">
              <a:spAutoFit/>
            </a:bodyPr>
            <a:lstStyle/>
            <a:p>
              <a:pPr algn="ctr"/>
              <a:r>
                <a:rPr lang="en-US" sz="2700" cap="all" dirty="1">
                  <a:solidFill>
                    <a:schemeClr val="bg1"/>
                  </a:solidFill>
                  <a:latin typeface="+mj-lt"/>
                </a:rPr>
                <a:t>Opportunity Zone “OZ” Incentives</a:t>
              </a:r>
            </a:p>
          </p:txBody>
        </p:sp>
      </p:grpSp>
    </p:spTree>
    <p:extLst>
      <p:ext uri="{BB962C8B-B14F-4D97-AF65-F5344CB8AC3E}">
        <p14:creationId xmlns:p14="http://schemas.microsoft.com/office/powerpoint/2010/main" val="664515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The OZ Incentives</a:t>
            </a:r>
          </a:p>
        </p:txBody>
      </p:sp>
      <p:pic>
        <p:nvPicPr>
          <p:cNvPr id="4" name="Picture 3"/>
          <p:cNvPicPr>
            <a:picLocks noChangeAspect="1"/>
          </p:cNvPicPr>
          <p:nvPr/>
        </p:nvPicPr>
        <p:blipFill>
          <a:blip r:embed="rId2"/>
          <a:srcRect l="12212" t="35560" r="18423" b="31867"/>
          <a:stretch>
            <a:fillRect/>
          </a:stretch>
        </p:blipFill>
        <p:spPr>
          <a:xfrm>
            <a:off x="321736" y="896662"/>
            <a:ext cx="1956095" cy="1188720"/>
          </a:xfrm>
          <a:prstGeom prst="rect"/>
        </p:spPr>
      </p:pic>
      <p:sp>
        <p:nvSpPr>
          <p:cNvPr id="5" name="TextBox 4"/>
          <p:cNvSpPr txBox="1"/>
          <p:nvPr/>
        </p:nvSpPr>
        <p:spPr>
          <a:xfrm>
            <a:off x="91763" y="2934479"/>
            <a:ext cx="2416046" cy="923330"/>
          </a:xfrm>
          <a:prstGeom prst="rect"/>
          <a:noFill/>
        </p:spPr>
        <p:txBody>
          <a:bodyPr wrap="none" rtlCol="0">
            <a:spAutoFit/>
          </a:bodyPr>
          <a:lstStyle/>
          <a:p>
            <a:pPr algn="ctr"/>
            <a:r>
              <a:rPr lang="en-US" dirty="1"/>
              <a:t>Qualified Opportunity </a:t>
            </a:r>
          </a:p>
          <a:p>
            <a:pPr algn="ctr"/>
            <a:r>
              <a:rPr lang="en-US" dirty="1"/>
              <a:t>Fund (“QOF”)</a:t>
            </a:r>
          </a:p>
          <a:p>
            <a:pPr algn="ctr"/>
            <a:r>
              <a:rPr lang="en-US" dirty="1"/>
              <a:t>Investment</a:t>
            </a:r>
          </a:p>
        </p:txBody>
      </p:sp>
      <p:cxnSp>
        <p:nvCxnSpPr>
          <p:cNvPr id="7" name="Straight Arrow Connector 6"/>
          <p:cNvCxnSpPr>
            <a:endCxn id="5" idx="0"/>
          </p:cNvCxnSpPr>
          <p:nvPr/>
        </p:nvCxnSpPr>
        <p:spPr>
          <a:xfrm>
            <a:off x="1299784" y="2532185"/>
            <a:ext cx="2" cy="402294"/>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p:cNvSpPr/>
          <p:nvPr/>
        </p:nvSpPr>
        <p:spPr>
          <a:xfrm>
            <a:off x="2813796" y="2694888"/>
            <a:ext cx="2162908" cy="1125511"/>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1"/>
              <a:t>Temporary</a:t>
            </a:r>
          </a:p>
          <a:p>
            <a:pPr algn="ctr"/>
            <a:r>
              <a:rPr lang="en-US" b="1" dirty="1"/>
              <a:t>DEFERRAL</a:t>
            </a:r>
          </a:p>
          <a:p>
            <a:pPr algn="ctr"/>
            <a:r>
              <a:rPr lang="en-US" sz="1400" dirty="1"/>
              <a:t>Through 12/31/26</a:t>
            </a:r>
          </a:p>
          <a:p>
            <a:pPr algn="ctr"/>
            <a:r>
              <a:rPr lang="en-US" sz="1400" dirty="1"/>
              <a:t>Or earlier “Inclusion Event”</a:t>
            </a:r>
          </a:p>
        </p:txBody>
      </p:sp>
      <p:cxnSp>
        <p:nvCxnSpPr>
          <p:cNvPr id="10" name="Straight Arrow Connector 9"/>
          <p:cNvCxnSpPr>
            <a:endCxn id="8" idx="1"/>
          </p:cNvCxnSpPr>
          <p:nvPr/>
        </p:nvCxnSpPr>
        <p:spPr>
          <a:xfrm>
            <a:off x="2402006" y="3257644"/>
            <a:ext cx="411790" cy="0"/>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p:cNvSpPr/>
          <p:nvPr/>
        </p:nvSpPr>
        <p:spPr>
          <a:xfrm>
            <a:off x="3965588" y="3971680"/>
            <a:ext cx="3086100" cy="800100"/>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1"/>
              <a:t>Permanent</a:t>
            </a:r>
          </a:p>
          <a:p>
            <a:pPr algn="ctr"/>
            <a:r>
              <a:rPr lang="en-US" b="1" dirty="1"/>
              <a:t>TAX REDUCTION</a:t>
            </a:r>
          </a:p>
          <a:p>
            <a:pPr algn="ctr"/>
            <a:r>
              <a:rPr lang="en-US" sz="1600" dirty="1"/>
              <a:t>Up to 15%</a:t>
            </a:r>
          </a:p>
        </p:txBody>
      </p:sp>
      <p:cxnSp>
        <p:nvCxnSpPr>
          <p:cNvPr id="13" name="Connector: Elbow 12"/>
          <p:cNvCxnSpPr>
            <a:stCxn id="5" idx="2"/>
            <a:endCxn id="11" idx="1"/>
          </p:cNvCxnSpPr>
          <p:nvPr/>
        </p:nvCxnSpPr>
        <p:spPr>
          <a:xfrm rot="16200000" flipH="1">
            <a:off x="2375727" y="2781868"/>
            <a:ext cx="513921" cy="2665802"/>
          </a:xfrm>
          <a:prstGeom prst="bentConnector2"/>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p:cNvSpPr/>
          <p:nvPr/>
        </p:nvSpPr>
        <p:spPr>
          <a:xfrm>
            <a:off x="5322277" y="4933361"/>
            <a:ext cx="3318144" cy="983862"/>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1"/>
              <a:t>Permanent</a:t>
            </a:r>
          </a:p>
          <a:p>
            <a:pPr algn="ctr"/>
            <a:r>
              <a:rPr lang="en-US" b="1" dirty="1"/>
              <a:t>TAX AVOIDANCE</a:t>
            </a:r>
          </a:p>
          <a:p>
            <a:pPr algn="ctr"/>
            <a:r>
              <a:rPr lang="en-US" sz="1600" dirty="1"/>
              <a:t>For QOF interests </a:t>
            </a:r>
            <a:br>
              <a:rPr lang="en-US" sz="1600" dirty="1"/>
            </a:br>
            <a:r>
              <a:rPr lang="en-US" sz="1600" dirty="1"/>
              <a:t>held for 10+ years</a:t>
            </a:r>
          </a:p>
        </p:txBody>
      </p:sp>
      <p:cxnSp>
        <p:nvCxnSpPr>
          <p:cNvPr id="18" name="Connector: Elbow 17"/>
          <p:cNvCxnSpPr>
            <a:stCxn id="5" idx="2"/>
            <a:endCxn id="14" idx="1"/>
          </p:cNvCxnSpPr>
          <p:nvPr/>
        </p:nvCxnSpPr>
        <p:spPr>
          <a:xfrm rot="16200000" flipH="1">
            <a:off x="2527290" y="2630304"/>
            <a:ext cx="1567483" cy="4022491"/>
          </a:xfrm>
          <a:prstGeom prst="bentConnector2"/>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6255" y="2026540"/>
            <a:ext cx="1887055" cy="523220"/>
          </a:xfrm>
          <a:prstGeom prst="rect"/>
          <a:noFill/>
        </p:spPr>
        <p:txBody>
          <a:bodyPr wrap="none" rtlCol="0">
            <a:spAutoFit/>
          </a:bodyPr>
          <a:lstStyle/>
          <a:p>
            <a:pPr algn="ctr"/>
            <a:r>
              <a:rPr lang="en-US" sz="1400" dirty="1"/>
              <a:t>Investors with eligible</a:t>
            </a:r>
          </a:p>
          <a:p>
            <a:pPr algn="ctr"/>
            <a:r>
              <a:rPr lang="en-US" sz="1400" dirty="1"/>
              <a:t>capital gains </a:t>
            </a:r>
          </a:p>
        </p:txBody>
      </p:sp>
    </p:spTree>
    <p:extLst>
      <p:ext uri="{BB962C8B-B14F-4D97-AF65-F5344CB8AC3E}">
        <p14:creationId xmlns:p14="http://schemas.microsoft.com/office/powerpoint/2010/main" val="1812896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The OZ Incentives</a:t>
            </a:r>
          </a:p>
        </p:txBody>
      </p:sp>
      <p:sp>
        <p:nvSpPr>
          <p:cNvPr id="3" name="Content Placeholder 2"/>
          <p:cNvSpPr>
            <a:spLocks noGrp="1"/>
          </p:cNvSpPr>
          <p:nvPr>
            <p:ph idx="1"/>
          </p:nvPr>
        </p:nvSpPr>
        <p:spPr>
          <a:xfrm>
            <a:off x="457200" y="904876"/>
            <a:ext cx="8229600" cy="2779102"/>
          </a:xfrm>
        </p:spPr>
        <p:txBody>
          <a:bodyPr/>
          <a:lstStyle/>
          <a:p>
            <a:r>
              <a:rPr lang="en-US" sz="2100" dirty="1"/>
              <a:t>The Deferral Election</a:t>
            </a:r>
          </a:p>
          <a:p>
            <a:pPr lvl="1"/>
            <a:r>
              <a:rPr lang="en-US" sz="2100" dirty="1"/>
              <a:t>Permits taxpayer to defer recognition of deferred gain </a:t>
            </a:r>
            <a:br>
              <a:rPr lang="en-US" sz="2100" dirty="1"/>
            </a:br>
            <a:r>
              <a:rPr lang="en-US" sz="2100" dirty="1"/>
              <a:t>on sale or exchange of property to </a:t>
            </a:r>
            <a:r>
              <a:rPr lang="en-US" sz="2100" i="1" dirty="1"/>
              <a:t>unrelated</a:t>
            </a:r>
            <a:r>
              <a:rPr lang="en-US" sz="2100" dirty="1"/>
              <a:t> person </a:t>
            </a:r>
          </a:p>
          <a:p>
            <a:pPr lvl="2"/>
            <a:r>
              <a:rPr lang="en-US" sz="2100" dirty="1"/>
              <a:t>Generally, taxpayers must invest deferred gain in a QOF within </a:t>
            </a:r>
            <a:r>
              <a:rPr lang="en-US" sz="2100" u="sng" dirty="1"/>
              <a:t>180</a:t>
            </a:r>
            <a:r>
              <a:rPr lang="en-US" sz="2100" dirty="1"/>
              <a:t> days following sale or exchange</a:t>
            </a:r>
          </a:p>
          <a:p>
            <a:pPr lvl="3"/>
            <a:r>
              <a:rPr lang="en-US" sz="2000" dirty="1"/>
              <a:t>Partners in a partnership have 180 days after the end </a:t>
            </a:r>
            <a:br>
              <a:rPr lang="en-US" sz="2000" dirty="1"/>
            </a:br>
            <a:r>
              <a:rPr lang="en-US" sz="2000" dirty="1"/>
              <a:t>of the partnership’s taxable year to make deferral election, provided partnership does not make deferral election </a:t>
            </a:r>
          </a:p>
          <a:p>
            <a:pPr lvl="3"/>
            <a:r>
              <a:rPr lang="en-US" sz="2000" dirty="1"/>
              <a:t>Certain gains (e.g., 1231 gains) have different 180-day start times</a:t>
            </a:r>
          </a:p>
          <a:p>
            <a:r>
              <a:rPr lang="en-US" sz="2100" dirty="1"/>
              <a:t>Election Mechanics – </a:t>
            </a:r>
            <a:r>
              <a:rPr lang="en-US" sz="2100" b="0" dirty="1"/>
              <a:t>Form 8949</a:t>
            </a:r>
          </a:p>
          <a:p>
            <a:pPr lvl="1"/>
            <a:r>
              <a:rPr lang="en-US" sz="2100" dirty="1"/>
              <a:t>Filed with tax return for the year of deferral</a:t>
            </a:r>
          </a:p>
        </p:txBody>
      </p:sp>
    </p:spTree>
    <p:extLst>
      <p:ext uri="{BB962C8B-B14F-4D97-AF65-F5344CB8AC3E}">
        <p14:creationId xmlns:p14="http://schemas.microsoft.com/office/powerpoint/2010/main" val="3938957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The OZ Incentives</a:t>
            </a:r>
          </a:p>
        </p:txBody>
      </p:sp>
      <p:sp>
        <p:nvSpPr>
          <p:cNvPr id="3" name="Content Placeholder 2"/>
          <p:cNvSpPr>
            <a:spLocks noGrp="1"/>
          </p:cNvSpPr>
          <p:nvPr>
            <p:ph idx="1"/>
          </p:nvPr>
        </p:nvSpPr>
        <p:spPr>
          <a:xfrm>
            <a:off x="457200" y="904875"/>
            <a:ext cx="8229600" cy="2568087"/>
          </a:xfrm>
        </p:spPr>
        <p:txBody>
          <a:bodyPr/>
          <a:lstStyle/>
          <a:p>
            <a:r>
              <a:rPr lang="en-US" sz="2200" dirty="1"/>
              <a:t>Amount Recognized</a:t>
            </a:r>
          </a:p>
          <a:p>
            <a:pPr lvl="1"/>
            <a:r>
              <a:rPr lang="en-US" sz="2200" dirty="1"/>
              <a:t>No later than </a:t>
            </a:r>
            <a:r>
              <a:rPr lang="en-US" sz="2200" b="1" dirty="1"/>
              <a:t>December 31, 2026</a:t>
            </a:r>
            <a:r>
              <a:rPr lang="en-US" sz="2200" dirty="1"/>
              <a:t>, Taxpayer recognizes:</a:t>
            </a:r>
          </a:p>
          <a:p>
            <a:pPr lvl="2"/>
            <a:r>
              <a:rPr lang="en-US" sz="2200" i="1" u="sng" dirty="1"/>
              <a:t>The lesser of</a:t>
            </a:r>
            <a:r>
              <a:rPr lang="en-US" sz="2200" dirty="1"/>
              <a:t>:</a:t>
            </a:r>
          </a:p>
          <a:p>
            <a:pPr lvl="3"/>
            <a:r>
              <a:rPr lang="en-US" sz="2200" dirty="1"/>
              <a:t>The deferred gain, or</a:t>
            </a:r>
          </a:p>
          <a:p>
            <a:pPr lvl="3"/>
            <a:r>
              <a:rPr lang="en-US" sz="2200" dirty="1"/>
              <a:t>The FMV of its QOF Investment, over</a:t>
            </a:r>
          </a:p>
          <a:p>
            <a:pPr lvl="2"/>
            <a:r>
              <a:rPr lang="en-US" sz="2200" dirty="1"/>
              <a:t>The Taxpayer’s Basis in the QOF investment </a:t>
            </a:r>
          </a:p>
          <a:p>
            <a:pPr lvl="1"/>
            <a:r>
              <a:rPr lang="en-US" sz="2200" dirty="1"/>
              <a:t>If the value of the QOF investment depreciates – </a:t>
            </a:r>
          </a:p>
          <a:p>
            <a:pPr lvl="2"/>
            <a:r>
              <a:rPr lang="en-US" sz="2200" dirty="1"/>
              <a:t>Taxpayer should obtain valuation as of 12/31/26</a:t>
            </a:r>
          </a:p>
          <a:p>
            <a:pPr lvl="1"/>
            <a:r>
              <a:rPr lang="en-US" sz="2200" dirty="1"/>
              <a:t>Deferral period ends before 12/31/26 if:</a:t>
            </a:r>
          </a:p>
          <a:p>
            <a:pPr lvl="2"/>
            <a:r>
              <a:rPr lang="en-US" sz="2200" dirty="1"/>
              <a:t>Sale or exchange of QOF interest, or</a:t>
            </a:r>
          </a:p>
          <a:p>
            <a:pPr lvl="2"/>
            <a:r>
              <a:rPr lang="en-US" sz="2200" dirty="1"/>
              <a:t>Other “inclusion event” </a:t>
            </a:r>
          </a:p>
          <a:p>
            <a:pPr marL="914400" lvl="2" indent="0">
              <a:buNone/>
            </a:pPr>
            <a:endParaRPr lang="en-US" sz="2200"/>
          </a:p>
          <a:p>
            <a:pPr lvl="2"/>
            <a:endParaRPr lang="en-US" sz="2200"/>
          </a:p>
        </p:txBody>
      </p:sp>
    </p:spTree>
    <p:extLst>
      <p:ext uri="{BB962C8B-B14F-4D97-AF65-F5344CB8AC3E}">
        <p14:creationId xmlns:p14="http://schemas.microsoft.com/office/powerpoint/2010/main" val="3003839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The OZ Incentives</a:t>
            </a:r>
          </a:p>
        </p:txBody>
      </p:sp>
      <p:sp>
        <p:nvSpPr>
          <p:cNvPr id="3" name="Content Placeholder 2"/>
          <p:cNvSpPr>
            <a:spLocks noGrp="1"/>
          </p:cNvSpPr>
          <p:nvPr>
            <p:ph idx="1"/>
          </p:nvPr>
        </p:nvSpPr>
        <p:spPr>
          <a:xfrm>
            <a:off x="457200" y="904876"/>
            <a:ext cx="8229600" cy="2171700"/>
          </a:xfrm>
        </p:spPr>
        <p:txBody>
          <a:bodyPr/>
          <a:lstStyle/>
          <a:p>
            <a:r>
              <a:rPr lang="en-US" sz="2200" dirty="1"/>
              <a:t>Permanent Tax Avoidance</a:t>
            </a:r>
          </a:p>
          <a:p>
            <a:pPr lvl="1"/>
            <a:r>
              <a:rPr lang="en-US" sz="2200" dirty="1"/>
              <a:t>Gain Exclusion Election</a:t>
            </a:r>
          </a:p>
          <a:p>
            <a:pPr lvl="2"/>
            <a:r>
              <a:rPr lang="en-US" sz="2200" dirty="1"/>
              <a:t>If QOF investment is held </a:t>
            </a:r>
            <a:r>
              <a:rPr lang="en-US" sz="2200" b="1" i="1" u="sng" dirty="1"/>
              <a:t>at least</a:t>
            </a:r>
            <a:r>
              <a:rPr lang="en-US" sz="2200" b="1" dirty="1"/>
              <a:t> 10 years </a:t>
            </a:r>
            <a:r>
              <a:rPr lang="en-US" sz="2200" dirty="1"/>
              <a:t>prior to </a:t>
            </a:r>
            <a:r>
              <a:rPr lang="en-US" sz="2200" b="1" dirty="1"/>
              <a:t>December 31, 2047</a:t>
            </a:r>
            <a:r>
              <a:rPr lang="en-US" sz="2200" dirty="1"/>
              <a:t>, and</a:t>
            </a:r>
          </a:p>
          <a:p>
            <a:pPr lvl="2"/>
            <a:r>
              <a:rPr lang="en-US" sz="2200" dirty="1"/>
              <a:t>Taxpayer makes a valid election…</a:t>
            </a:r>
          </a:p>
          <a:p>
            <a:pPr lvl="3"/>
            <a:r>
              <a:rPr lang="en-US" sz="2200" dirty="1"/>
              <a:t>Basis of QOF investment is increased to its </a:t>
            </a:r>
            <a:r>
              <a:rPr lang="en-US" sz="2200" b="1" dirty="1"/>
              <a:t>FMV</a:t>
            </a:r>
            <a:r>
              <a:rPr lang="en-US" sz="2200" dirty="1"/>
              <a:t> as </a:t>
            </a:r>
            <a:br>
              <a:rPr lang="en-US" sz="2200" dirty="1"/>
            </a:br>
            <a:r>
              <a:rPr lang="en-US" sz="2200" dirty="1"/>
              <a:t>of the date it is sold or exchanged</a:t>
            </a:r>
          </a:p>
          <a:p>
            <a:pPr lvl="2"/>
            <a:r>
              <a:rPr lang="en-US" sz="2200" dirty="1"/>
              <a:t>If QOF sells opportunity zone property (“OZ Property”), investor in QOF may elect to exclude capital gain allocated to it provided that QOF investment held at </a:t>
            </a:r>
            <a:br>
              <a:rPr lang="en-US" sz="2200" dirty="1"/>
            </a:br>
            <a:r>
              <a:rPr lang="en-US" sz="2200" dirty="1"/>
              <a:t>least 10 years </a:t>
            </a:r>
          </a:p>
          <a:p>
            <a:pPr lvl="1"/>
            <a:r>
              <a:rPr lang="en-US" sz="2200" dirty="1"/>
              <a:t>Election mechanics</a:t>
            </a:r>
          </a:p>
          <a:p>
            <a:pPr lvl="2"/>
            <a:r>
              <a:rPr lang="en-US" sz="2200" dirty="1"/>
              <a:t>Requires further guidance</a:t>
            </a:r>
          </a:p>
        </p:txBody>
      </p:sp>
    </p:spTree>
    <p:extLst>
      <p:ext uri="{BB962C8B-B14F-4D97-AF65-F5344CB8AC3E}">
        <p14:creationId xmlns:p14="http://schemas.microsoft.com/office/powerpoint/2010/main" val="1677636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cxnSp>
        <p:nvCxnSpPr>
          <p:cNvPr id="38" name="Connector: Elbow 37"/>
          <p:cNvCxnSpPr>
            <a:stCxn id="69" idx="2"/>
            <a:endCxn id="18" idx="0"/>
          </p:cNvCxnSpPr>
          <p:nvPr/>
        </p:nvCxnSpPr>
        <p:spPr>
          <a:xfrm rot="16200000" flipH="1">
            <a:off x="4638107" y="3642469"/>
            <a:ext cx="3201516" cy="4"/>
          </a:xfrm>
          <a:prstGeom prst="bentConnector3">
            <a:avLst/>
          </a:prstGeom>
          <a:ln w="9525" cap="flat" algn="ctr">
            <a:prstDash val="dash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1"/>
              <a:t>The Window of Opportunity </a:t>
            </a:r>
          </a:p>
        </p:txBody>
      </p:sp>
      <p:cxnSp>
        <p:nvCxnSpPr>
          <p:cNvPr id="10" name="Straight Arrow Connector 9"/>
          <p:cNvCxnSpPr/>
          <p:nvPr/>
        </p:nvCxnSpPr>
        <p:spPr>
          <a:xfrm flipV="1">
            <a:off x="456858" y="4890667"/>
            <a:ext cx="8100402" cy="15240"/>
          </a:xfrm>
          <a:prstGeom prst="straightConnector1"/>
          <a:ln w="19050" cap="flat" algn="ctr">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3226" y="5244148"/>
            <a:ext cx="510076" cy="461665"/>
          </a:xfrm>
          <a:prstGeom prst="rect"/>
          <a:noFill/>
        </p:spPr>
        <p:txBody>
          <a:bodyPr wrap="none" rtlCol="0">
            <a:spAutoFit/>
          </a:bodyPr>
          <a:lstStyle/>
          <a:p>
            <a:pPr algn="ctr"/>
            <a:r>
              <a:rPr lang="en-US" sz="1200" b="1" dirty="1">
                <a:solidFill>
                  <a:srgbClr val="007E39"/>
                </a:solidFill>
              </a:rPr>
              <a:t>Now</a:t>
            </a:r>
          </a:p>
          <a:p>
            <a:pPr algn="ctr"/>
            <a:endParaRPr lang="en-US" sz="1200">
              <a:solidFill>
                <a:srgbClr val="007E39"/>
              </a:solidFill>
            </a:endParaRPr>
          </a:p>
        </p:txBody>
      </p:sp>
      <p:sp>
        <p:nvSpPr>
          <p:cNvPr id="16" name="TextBox 15"/>
          <p:cNvSpPr txBox="1"/>
          <p:nvPr/>
        </p:nvSpPr>
        <p:spPr>
          <a:xfrm>
            <a:off x="1332299" y="5244148"/>
            <a:ext cx="968535" cy="461665"/>
          </a:xfrm>
          <a:prstGeom prst="rect"/>
          <a:noFill/>
        </p:spPr>
        <p:txBody>
          <a:bodyPr wrap="none" rtlCol="0">
            <a:spAutoFit/>
          </a:bodyPr>
          <a:lstStyle/>
          <a:p>
            <a:pPr algn="ctr"/>
            <a:r>
              <a:rPr lang="en-US" sz="1200" b="1" dirty="1">
                <a:solidFill>
                  <a:srgbClr val="007E39"/>
                </a:solidFill>
              </a:rPr>
              <a:t>December </a:t>
            </a:r>
          </a:p>
          <a:p>
            <a:pPr algn="ctr"/>
            <a:r>
              <a:rPr lang="en-US" sz="1200" b="1" dirty="1">
                <a:solidFill>
                  <a:srgbClr val="007E39"/>
                </a:solidFill>
              </a:rPr>
              <a:t>31, 2019</a:t>
            </a:r>
          </a:p>
        </p:txBody>
      </p:sp>
      <p:sp>
        <p:nvSpPr>
          <p:cNvPr id="17" name="TextBox 16"/>
          <p:cNvSpPr txBox="1"/>
          <p:nvPr/>
        </p:nvSpPr>
        <p:spPr>
          <a:xfrm>
            <a:off x="2625922" y="5249973"/>
            <a:ext cx="891591" cy="461665"/>
          </a:xfrm>
          <a:prstGeom prst="rect"/>
          <a:noFill/>
        </p:spPr>
        <p:txBody>
          <a:bodyPr wrap="none" rtlCol="0">
            <a:spAutoFit/>
          </a:bodyPr>
          <a:lstStyle/>
          <a:p>
            <a:pPr algn="ctr"/>
            <a:r>
              <a:rPr lang="en-US" sz="1200" dirty="1"/>
              <a:t>December</a:t>
            </a:r>
          </a:p>
          <a:p>
            <a:pPr algn="ctr"/>
            <a:r>
              <a:rPr lang="en-US" sz="1200" dirty="1"/>
              <a:t>31, 2021</a:t>
            </a:r>
          </a:p>
        </p:txBody>
      </p:sp>
      <p:sp>
        <p:nvSpPr>
          <p:cNvPr id="18" name="TextBox 17"/>
          <p:cNvSpPr txBox="1"/>
          <p:nvPr/>
        </p:nvSpPr>
        <p:spPr>
          <a:xfrm>
            <a:off x="4855315" y="5243229"/>
            <a:ext cx="2767104" cy="784830"/>
          </a:xfrm>
          <a:prstGeom prst="rect"/>
          <a:noFill/>
        </p:spPr>
        <p:txBody>
          <a:bodyPr wrap="none" rtlCol="0">
            <a:spAutoFit/>
          </a:bodyPr>
          <a:lstStyle/>
          <a:p>
            <a:pPr algn="ctr"/>
            <a:r>
              <a:rPr lang="en-US" sz="1200" dirty="1">
                <a:solidFill>
                  <a:srgbClr val="CC0000"/>
                </a:solidFill>
              </a:rPr>
              <a:t>December</a:t>
            </a:r>
          </a:p>
          <a:p>
            <a:pPr algn="ctr"/>
            <a:r>
              <a:rPr lang="en-US" sz="1200" dirty="1">
                <a:solidFill>
                  <a:srgbClr val="CC0000"/>
                </a:solidFill>
              </a:rPr>
              <a:t>31, 2026**</a:t>
            </a:r>
          </a:p>
          <a:p>
            <a:pPr algn="ctr"/>
            <a:r>
              <a:rPr lang="en-US" sz="1100" dirty="1">
                <a:solidFill>
                  <a:srgbClr val="CC0000"/>
                </a:solidFill>
              </a:rPr>
              <a:t>** </a:t>
            </a:r>
            <a:r>
              <a:rPr lang="en-US" sz="1100" b="1" dirty="1">
                <a:solidFill>
                  <a:srgbClr val="CC0000"/>
                </a:solidFill>
              </a:rPr>
              <a:t>Recognition of deferred gain or FMV</a:t>
            </a:r>
          </a:p>
          <a:p>
            <a:pPr algn="ctr"/>
            <a:r>
              <a:rPr lang="en-US" sz="1000" dirty="1">
                <a:solidFill>
                  <a:srgbClr val="CC0000"/>
                </a:solidFill>
              </a:rPr>
              <a:t>(taking into account basis adjustments)</a:t>
            </a:r>
          </a:p>
        </p:txBody>
      </p:sp>
      <p:sp>
        <p:nvSpPr>
          <p:cNvPr id="19" name="TextBox 18"/>
          <p:cNvSpPr txBox="1"/>
          <p:nvPr/>
        </p:nvSpPr>
        <p:spPr>
          <a:xfrm>
            <a:off x="7600262" y="5243229"/>
            <a:ext cx="444353" cy="276999"/>
          </a:xfrm>
          <a:prstGeom prst="rect"/>
          <a:noFill/>
        </p:spPr>
        <p:txBody>
          <a:bodyPr wrap="none" rtlCol="0">
            <a:spAutoFit/>
          </a:bodyPr>
          <a:lstStyle/>
          <a:p>
            <a:pPr algn="ctr"/>
            <a:r>
              <a:rPr lang="en-US" sz="1200" b="1" dirty="1">
                <a:solidFill>
                  <a:srgbClr val="00588F"/>
                </a:solidFill>
              </a:rPr>
              <a:t>10+</a:t>
            </a:r>
          </a:p>
        </p:txBody>
      </p:sp>
      <p:cxnSp>
        <p:nvCxnSpPr>
          <p:cNvPr id="35" name="Straight Arrow Connector 34"/>
          <p:cNvCxnSpPr/>
          <p:nvPr/>
        </p:nvCxnSpPr>
        <p:spPr>
          <a:xfrm>
            <a:off x="2029997" y="3708893"/>
            <a:ext cx="4208867" cy="6998"/>
          </a:xfrm>
          <a:prstGeom prst="straightConnector1"/>
          <a:ln w="12700" cap="flat" algn="ctr">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10714" y="3335374"/>
            <a:ext cx="3653885" cy="276999"/>
          </a:xfrm>
          <a:prstGeom prst="rect"/>
          <a:solidFill>
            <a:schemeClr val="bg1"/>
          </a:solidFill>
        </p:spPr>
        <p:txBody>
          <a:bodyPr wrap="none" rtlCol="0">
            <a:spAutoFit/>
          </a:bodyPr>
          <a:lstStyle/>
          <a:p>
            <a:r>
              <a:rPr lang="en-US" sz="1200" dirty="1"/>
              <a:t>Seven-Year Holding Period = 15% Basis Increase </a:t>
            </a:r>
          </a:p>
        </p:txBody>
      </p:sp>
      <p:cxnSp>
        <p:nvCxnSpPr>
          <p:cNvPr id="40" name="Straight Arrow Connector 39"/>
          <p:cNvCxnSpPr/>
          <p:nvPr/>
        </p:nvCxnSpPr>
        <p:spPr>
          <a:xfrm>
            <a:off x="3335639" y="4494245"/>
            <a:ext cx="2903225" cy="0"/>
          </a:xfrm>
          <a:prstGeom prst="straightConnector1"/>
          <a:ln w="12700" cap="flat" algn="ctr">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896161" y="4102736"/>
            <a:ext cx="3415037" cy="276999"/>
          </a:xfrm>
          <a:prstGeom prst="rect"/>
          <a:solidFill>
            <a:schemeClr val="bg1"/>
          </a:solidFill>
        </p:spPr>
        <p:txBody>
          <a:bodyPr wrap="none" rtlCol="0">
            <a:spAutoFit/>
          </a:bodyPr>
          <a:lstStyle/>
          <a:p>
            <a:r>
              <a:rPr lang="en-US" sz="1200" dirty="1"/>
              <a:t>Five-Year Holding Period = 10% Basis Increase</a:t>
            </a:r>
          </a:p>
        </p:txBody>
      </p:sp>
      <p:sp>
        <p:nvSpPr>
          <p:cNvPr id="49" name="TextBox 48"/>
          <p:cNvSpPr txBox="1"/>
          <p:nvPr/>
        </p:nvSpPr>
        <p:spPr>
          <a:xfrm>
            <a:off x="844764" y="1346200"/>
            <a:ext cx="936475" cy="646331"/>
          </a:xfrm>
          <a:prstGeom prst="rect"/>
          <a:solidFill>
            <a:srgbClr val="879EC3"/>
          </a:solidFill>
          <a:ln>
            <a:noFill/>
          </a:ln>
        </p:spPr>
        <p:txBody>
          <a:bodyPr wrap="none" rtlCol="0">
            <a:spAutoFit/>
          </a:bodyPr>
          <a:lstStyle/>
          <a:p>
            <a:pPr algn="ctr"/>
            <a:r>
              <a:rPr lang="en-US" sz="1200" dirty="1">
                <a:solidFill>
                  <a:schemeClr val="bg1"/>
                </a:solidFill>
              </a:rPr>
              <a:t>Basis of</a:t>
            </a:r>
          </a:p>
          <a:p>
            <a:pPr algn="ctr"/>
            <a:r>
              <a:rPr lang="en-US" sz="1200" dirty="1">
                <a:solidFill>
                  <a:schemeClr val="bg1"/>
                </a:solidFill>
              </a:rPr>
              <a:t>Investment</a:t>
            </a:r>
          </a:p>
          <a:p>
            <a:pPr algn="ctr"/>
            <a:r>
              <a:rPr lang="en-US" sz="1200" dirty="1">
                <a:solidFill>
                  <a:schemeClr val="bg1"/>
                </a:solidFill>
              </a:rPr>
              <a:t>= $0</a:t>
            </a:r>
          </a:p>
        </p:txBody>
      </p:sp>
      <p:cxnSp>
        <p:nvCxnSpPr>
          <p:cNvPr id="9" name="Straight Connector 8"/>
          <p:cNvCxnSpPr/>
          <p:nvPr/>
        </p:nvCxnSpPr>
        <p:spPr>
          <a:xfrm>
            <a:off x="2024555" y="2692652"/>
            <a:ext cx="5811193" cy="25400"/>
          </a:xfrm>
          <a:prstGeom prst="line"/>
          <a:ln w="12700" cap="flat" algn="ctr">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847683" y="2024124"/>
            <a:ext cx="1" cy="3204899"/>
          </a:xfrm>
          <a:prstGeom prst="line"/>
          <a:ln w="9525" cap="flat" algn="ctr">
            <a:prstDash val="dashDot"/>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314571" y="1210716"/>
            <a:ext cx="1848584" cy="830997"/>
          </a:xfrm>
          <a:prstGeom prst="rect"/>
          <a:solidFill>
            <a:srgbClr val="879EC3"/>
          </a:solidFill>
          <a:ln>
            <a:noFill/>
          </a:ln>
        </p:spPr>
        <p:txBody>
          <a:bodyPr wrap="none" rtlCol="0">
            <a:spAutoFit/>
          </a:bodyPr>
          <a:lstStyle/>
          <a:p>
            <a:pPr algn="ctr"/>
            <a:r>
              <a:rPr lang="en-US" sz="1200" dirty="1">
                <a:solidFill>
                  <a:schemeClr val="bg1"/>
                </a:solidFill>
              </a:rPr>
              <a:t>Basis of</a:t>
            </a:r>
          </a:p>
          <a:p>
            <a:pPr algn="ctr"/>
            <a:r>
              <a:rPr lang="en-US" sz="1200" dirty="1">
                <a:solidFill>
                  <a:schemeClr val="bg1"/>
                </a:solidFill>
              </a:rPr>
              <a:t>Investment increased by</a:t>
            </a:r>
          </a:p>
          <a:p>
            <a:pPr algn="ctr"/>
            <a:r>
              <a:rPr lang="en-US" sz="1200" dirty="1">
                <a:solidFill>
                  <a:schemeClr val="bg1"/>
                </a:solidFill>
              </a:rPr>
              <a:t>deferred gain or FMV</a:t>
            </a:r>
          </a:p>
          <a:p>
            <a:pPr algn="ctr"/>
            <a:r>
              <a:rPr lang="en-US" sz="1200" dirty="1">
                <a:solidFill>
                  <a:schemeClr val="bg1"/>
                </a:solidFill>
              </a:rPr>
              <a:t>(lesser of)</a:t>
            </a:r>
          </a:p>
        </p:txBody>
      </p:sp>
      <p:sp>
        <p:nvSpPr>
          <p:cNvPr id="12" name="TextBox 11"/>
          <p:cNvSpPr txBox="1"/>
          <p:nvPr/>
        </p:nvSpPr>
        <p:spPr>
          <a:xfrm>
            <a:off x="4264602" y="2385492"/>
            <a:ext cx="3557833" cy="276999"/>
          </a:xfrm>
          <a:prstGeom prst="rect"/>
          <a:solidFill>
            <a:schemeClr val="bg1"/>
          </a:solidFill>
        </p:spPr>
        <p:txBody>
          <a:bodyPr wrap="none" rtlCol="0">
            <a:spAutoFit/>
          </a:bodyPr>
          <a:lstStyle/>
          <a:p>
            <a:r>
              <a:rPr lang="en-US" sz="1200" dirty="1"/>
              <a:t>Ten-Year Holding Period = Appreciation Exclusion</a:t>
            </a:r>
          </a:p>
        </p:txBody>
      </p:sp>
      <p:sp>
        <p:nvSpPr>
          <p:cNvPr id="71" name="TextBox 70"/>
          <p:cNvSpPr txBox="1"/>
          <p:nvPr/>
        </p:nvSpPr>
        <p:spPr>
          <a:xfrm>
            <a:off x="7343779" y="1391999"/>
            <a:ext cx="957313" cy="646331"/>
          </a:xfrm>
          <a:prstGeom prst="rect"/>
          <a:solidFill>
            <a:srgbClr val="879EC3"/>
          </a:solidFill>
          <a:ln>
            <a:noFill/>
          </a:ln>
        </p:spPr>
        <p:txBody>
          <a:bodyPr wrap="none" rtlCol="0">
            <a:spAutoFit/>
          </a:bodyPr>
          <a:lstStyle/>
          <a:p>
            <a:pPr algn="ctr"/>
            <a:r>
              <a:rPr lang="en-US" sz="1200" dirty="1">
                <a:solidFill>
                  <a:schemeClr val="bg1"/>
                </a:solidFill>
              </a:rPr>
              <a:t>Basis of</a:t>
            </a:r>
          </a:p>
          <a:p>
            <a:pPr algn="ctr"/>
            <a:r>
              <a:rPr lang="en-US" sz="1200" dirty="1">
                <a:solidFill>
                  <a:schemeClr val="bg1"/>
                </a:solidFill>
              </a:rPr>
              <a:t>Investment</a:t>
            </a:r>
          </a:p>
          <a:p>
            <a:pPr algn="ctr"/>
            <a:r>
              <a:rPr lang="en-US" sz="1200" dirty="1">
                <a:solidFill>
                  <a:schemeClr val="bg1"/>
                </a:solidFill>
              </a:rPr>
              <a:t>= FMV</a:t>
            </a:r>
          </a:p>
        </p:txBody>
      </p:sp>
      <p:cxnSp>
        <p:nvCxnSpPr>
          <p:cNvPr id="74" name="Connector: Elbow 73"/>
          <p:cNvCxnSpPr>
            <a:stCxn id="49" idx="2"/>
            <a:endCxn id="11" idx="0"/>
          </p:cNvCxnSpPr>
          <p:nvPr/>
        </p:nvCxnSpPr>
        <p:spPr>
          <a:xfrm rot="5400000">
            <a:off x="-515175" y="3415970"/>
            <a:ext cx="3251617" cy="404738"/>
          </a:xfrm>
          <a:prstGeom prst="bentConnector3">
            <a:avLst>
              <a:gd name="adj1" fmla="val 50000"/>
            </a:avLst>
          </a:prstGeom>
          <a:ln w="9525" cap="flat" algn="ctr">
            <a:prstDash val="dashDot"/>
          </a:ln>
        </p:spPr>
        <p:style>
          <a:lnRef idx="1">
            <a:schemeClr val="accent1"/>
          </a:lnRef>
          <a:fillRef idx="0">
            <a:schemeClr val="accent1"/>
          </a:fillRef>
          <a:effectRef idx="0">
            <a:schemeClr val="accent1"/>
          </a:effectRef>
          <a:fontRef idx="minor">
            <a:schemeClr val="tx1"/>
          </a:fontRef>
        </p:style>
      </p:cxnSp>
      <p:cxnSp>
        <p:nvCxnSpPr>
          <p:cNvPr id="76" name="Connector: Elbow 75"/>
          <p:cNvCxnSpPr>
            <a:stCxn id="49" idx="2"/>
            <a:endCxn id="16" idx="0"/>
          </p:cNvCxnSpPr>
          <p:nvPr/>
        </p:nvCxnSpPr>
        <p:spPr>
          <a:xfrm rot="16200000" flipH="1">
            <a:off x="-61024" y="3366556"/>
            <a:ext cx="3251617" cy="503565"/>
          </a:xfrm>
          <a:prstGeom prst="bentConnector3">
            <a:avLst>
              <a:gd name="adj1" fmla="val 50000"/>
            </a:avLst>
          </a:prstGeom>
          <a:ln w="9525" cap="flat" algn="ctr">
            <a:prstDash val="dashDot"/>
          </a:ln>
        </p:spPr>
        <p:style>
          <a:lnRef idx="1">
            <a:schemeClr val="accent1"/>
          </a:lnRef>
          <a:fillRef idx="0">
            <a:schemeClr val="accent1"/>
          </a:fillRef>
          <a:effectRef idx="0">
            <a:schemeClr val="accent1"/>
          </a:effectRef>
          <a:fontRef idx="minor">
            <a:schemeClr val="tx1"/>
          </a:fontRef>
        </p:style>
      </p:cxnSp>
      <p:cxnSp>
        <p:nvCxnSpPr>
          <p:cNvPr id="87" name="Connector: Elbow 86"/>
          <p:cNvCxnSpPr>
            <a:stCxn id="49" idx="2"/>
            <a:endCxn id="17" idx="0"/>
          </p:cNvCxnSpPr>
          <p:nvPr/>
        </p:nvCxnSpPr>
        <p:spPr>
          <a:xfrm rot="16200000" flipH="1">
            <a:off x="563639" y="2741894"/>
            <a:ext cx="3257442" cy="1758716"/>
          </a:xfrm>
          <a:prstGeom prst="bentConnector3">
            <a:avLst>
              <a:gd name="adj1" fmla="val 74172"/>
            </a:avLst>
          </a:prstGeom>
          <a:ln w="9525" cap="flat" algn="ctr">
            <a:prstDash val="dashDot"/>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3799" y="4928538"/>
            <a:ext cx="2247988" cy="276999"/>
          </a:xfrm>
          <a:prstGeom prst="rect"/>
          <a:solidFill>
            <a:schemeClr val="bg1"/>
          </a:solidFill>
        </p:spPr>
        <p:txBody>
          <a:bodyPr wrap="none" rtlCol="0">
            <a:spAutoFit/>
          </a:bodyPr>
          <a:lstStyle/>
          <a:p>
            <a:r>
              <a:rPr lang="en-US" sz="1200" b="1" dirty="1">
                <a:solidFill>
                  <a:srgbClr val="007E39"/>
                </a:solidFill>
              </a:rPr>
              <a:t>Optimal Investment Window</a:t>
            </a:r>
          </a:p>
        </p:txBody>
      </p:sp>
      <p:cxnSp>
        <p:nvCxnSpPr>
          <p:cNvPr id="5" name="Straight Connector 4"/>
          <p:cNvCxnSpPr/>
          <p:nvPr/>
        </p:nvCxnSpPr>
        <p:spPr>
          <a:xfrm>
            <a:off x="624254" y="4783015"/>
            <a:ext cx="1156985" cy="0"/>
          </a:xfrm>
          <a:prstGeom prst="line"/>
          <a:ln w="15875" cap="flat" algn="ctr">
            <a:solidFill>
              <a:srgbClr val="007E39"/>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92154" y="3420443"/>
            <a:ext cx="1454244" cy="769441"/>
          </a:xfrm>
          <a:prstGeom prst="rect"/>
          <a:solidFill>
            <a:srgbClr val="CC0000"/>
          </a:solidFill>
          <a:ln w="12700">
            <a:noFill/>
          </a:ln>
        </p:spPr>
        <p:txBody>
          <a:bodyPr wrap="none" rtlCol="0">
            <a:spAutoFit/>
          </a:bodyPr>
          <a:lstStyle/>
          <a:p>
            <a:pPr algn="ctr"/>
            <a:r>
              <a:rPr lang="en-US" sz="1100" b="1" dirty="1">
                <a:solidFill>
                  <a:schemeClr val="bg1"/>
                </a:solidFill>
              </a:rPr>
              <a:t>December 31, 2047</a:t>
            </a:r>
          </a:p>
          <a:p>
            <a:pPr algn="ctr"/>
            <a:r>
              <a:rPr lang="en-US" sz="1100" b="1" dirty="1">
                <a:solidFill>
                  <a:schemeClr val="bg1"/>
                </a:solidFill>
              </a:rPr>
              <a:t>***Last Day for </a:t>
            </a:r>
          </a:p>
          <a:p>
            <a:pPr algn="ctr"/>
            <a:r>
              <a:rPr lang="en-US" sz="1100" b="1" dirty="1">
                <a:solidFill>
                  <a:schemeClr val="bg1"/>
                </a:solidFill>
              </a:rPr>
              <a:t>Basis Step-Up </a:t>
            </a:r>
          </a:p>
          <a:p>
            <a:pPr algn="ctr"/>
            <a:r>
              <a:rPr lang="en-US" sz="1100" b="1" dirty="1">
                <a:solidFill>
                  <a:schemeClr val="bg1"/>
                </a:solidFill>
              </a:rPr>
              <a:t>to FMV</a:t>
            </a:r>
          </a:p>
        </p:txBody>
      </p:sp>
    </p:spTree>
    <p:extLst>
      <p:ext uri="{BB962C8B-B14F-4D97-AF65-F5344CB8AC3E}">
        <p14:creationId xmlns:p14="http://schemas.microsoft.com/office/powerpoint/2010/main" val="3485293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The OZ Incentives</a:t>
            </a:r>
          </a:p>
        </p:txBody>
      </p:sp>
      <p:sp>
        <p:nvSpPr>
          <p:cNvPr id="3" name="Content Placeholder 2"/>
          <p:cNvSpPr>
            <a:spLocks noGrp="1"/>
          </p:cNvSpPr>
          <p:nvPr>
            <p:ph idx="1"/>
          </p:nvPr>
        </p:nvSpPr>
        <p:spPr>
          <a:xfrm>
            <a:off x="457200" y="922631"/>
            <a:ext cx="8229600" cy="4525963"/>
          </a:xfrm>
        </p:spPr>
        <p:txBody>
          <a:bodyPr/>
          <a:lstStyle/>
          <a:p>
            <a:r>
              <a:rPr lang="en-US" sz="2200" dirty="1"/>
              <a:t>Operative Through Basis Adjustments</a:t>
            </a:r>
          </a:p>
          <a:p>
            <a:pPr lvl="1"/>
            <a:r>
              <a:rPr lang="en-US" sz="2000" dirty="1"/>
              <a:t>Eligible investments in QOFs </a:t>
            </a:r>
          </a:p>
          <a:p>
            <a:pPr lvl="2"/>
            <a:r>
              <a:rPr lang="en-US" sz="2000" dirty="1"/>
              <a:t>Initial tax basis = $0</a:t>
            </a:r>
          </a:p>
          <a:p>
            <a:pPr lvl="3"/>
            <a:r>
              <a:rPr lang="en-US" sz="2000" dirty="1"/>
              <a:t>Preserves investor’s unrecognized capital gain </a:t>
            </a:r>
          </a:p>
          <a:p>
            <a:pPr lvl="2"/>
            <a:r>
              <a:rPr lang="en-US" sz="2000" dirty="1"/>
              <a:t>Holding period basis increases:</a:t>
            </a:r>
          </a:p>
          <a:p>
            <a:pPr lvl="3"/>
            <a:r>
              <a:rPr lang="en-US" sz="2000" dirty="1"/>
              <a:t>At least 5 years prior to 12/31/26 = 10%</a:t>
            </a:r>
          </a:p>
          <a:p>
            <a:pPr lvl="3"/>
            <a:r>
              <a:rPr lang="en-US" sz="2000" dirty="1"/>
              <a:t>At least 7 years prior to 12/31/26 = 15% </a:t>
            </a:r>
          </a:p>
          <a:p>
            <a:pPr lvl="2"/>
            <a:r>
              <a:rPr lang="en-US" sz="2000" dirty="1"/>
              <a:t>FMV basis increase:</a:t>
            </a:r>
          </a:p>
          <a:p>
            <a:pPr lvl="3"/>
            <a:r>
              <a:rPr lang="en-US" sz="2000" dirty="1"/>
              <a:t>Basis = FMV on date of sale/exchange of QOF investment </a:t>
            </a:r>
          </a:p>
          <a:p>
            <a:pPr lvl="4"/>
            <a:r>
              <a:rPr lang="en-US" sz="2000" dirty="1"/>
              <a:t>Must hold investment for at least 10 years </a:t>
            </a:r>
          </a:p>
          <a:p>
            <a:pPr lvl="4"/>
            <a:r>
              <a:rPr lang="en-US" sz="2000" dirty="1"/>
              <a:t>Must sell or exchange investment on or before 12/31/47 </a:t>
            </a:r>
          </a:p>
        </p:txBody>
      </p:sp>
    </p:spTree>
    <p:extLst>
      <p:ext uri="{BB962C8B-B14F-4D97-AF65-F5344CB8AC3E}">
        <p14:creationId xmlns:p14="http://schemas.microsoft.com/office/powerpoint/2010/main" val="3096877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Example – The OZ Incentives</a:t>
            </a:r>
          </a:p>
        </p:txBody>
      </p:sp>
      <p:cxnSp>
        <p:nvCxnSpPr>
          <p:cNvPr id="5" name="Straight Arrow Connector 4"/>
          <p:cNvCxnSpPr/>
          <p:nvPr/>
        </p:nvCxnSpPr>
        <p:spPr>
          <a:xfrm>
            <a:off x="606669" y="3165231"/>
            <a:ext cx="7675685" cy="0"/>
          </a:xfrm>
          <a:prstGeom prst="straightConnector1"/>
          <a:ln w="25400" cap="flat" algn="ctr">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04546" y="2725615"/>
            <a:ext cx="0" cy="1063870"/>
          </a:xfrm>
          <a:prstGeom prst="line"/>
          <a:ln w="9525" cap="flat" algn="ctr">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5781" y="1960638"/>
            <a:ext cx="1497526" cy="523220"/>
          </a:xfrm>
          <a:prstGeom prst="rect"/>
          <a:noFill/>
        </p:spPr>
        <p:txBody>
          <a:bodyPr wrap="none" rtlCol="0">
            <a:spAutoFit/>
          </a:bodyPr>
          <a:lstStyle/>
          <a:p>
            <a:pPr algn="ctr"/>
            <a:r>
              <a:rPr lang="en-US" sz="1400" dirty="1"/>
              <a:t>July 25, 2019</a:t>
            </a:r>
          </a:p>
          <a:p>
            <a:pPr algn="ctr"/>
            <a:r>
              <a:rPr lang="en-US" sz="1400" dirty="1"/>
              <a:t>QOF Investment</a:t>
            </a:r>
          </a:p>
        </p:txBody>
      </p:sp>
      <p:sp>
        <p:nvSpPr>
          <p:cNvPr id="11" name="TextBox 10"/>
          <p:cNvSpPr txBox="1"/>
          <p:nvPr/>
        </p:nvSpPr>
        <p:spPr>
          <a:xfrm>
            <a:off x="400048" y="3998240"/>
            <a:ext cx="1608993" cy="523220"/>
          </a:xfrm>
          <a:prstGeom prst="rect"/>
          <a:noFill/>
        </p:spPr>
        <p:txBody>
          <a:bodyPr wrap="square" rtlCol="0">
            <a:spAutoFit/>
          </a:bodyPr>
          <a:lstStyle/>
          <a:p>
            <a:pPr algn="ctr"/>
            <a:r>
              <a:rPr lang="en-US" sz="1400" b="1" dirty="1"/>
              <a:t>FMV</a:t>
            </a:r>
            <a:r>
              <a:rPr lang="en-US" sz="1400" dirty="1"/>
              <a:t> - $1,000,000</a:t>
            </a:r>
          </a:p>
          <a:p>
            <a:pPr algn="ctr"/>
            <a:r>
              <a:rPr lang="en-US" sz="1400" b="1" dirty="1"/>
              <a:t>Basis</a:t>
            </a:r>
            <a:r>
              <a:rPr lang="en-US" sz="1400" dirty="1"/>
              <a:t> - $0</a:t>
            </a:r>
          </a:p>
        </p:txBody>
      </p:sp>
      <p:cxnSp>
        <p:nvCxnSpPr>
          <p:cNvPr id="13" name="Straight Connector 12"/>
          <p:cNvCxnSpPr/>
          <p:nvPr/>
        </p:nvCxnSpPr>
        <p:spPr>
          <a:xfrm>
            <a:off x="3077308" y="2483858"/>
            <a:ext cx="8792" cy="1956257"/>
          </a:xfrm>
          <a:prstGeom prst="line"/>
          <a:ln w="9525" cap="flat" algn="ctr">
            <a:prstDash val="soli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1603" y="4595009"/>
            <a:ext cx="1608993" cy="307777"/>
          </a:xfrm>
          <a:prstGeom prst="rect"/>
          <a:noFill/>
        </p:spPr>
        <p:txBody>
          <a:bodyPr wrap="square" rtlCol="0">
            <a:spAutoFit/>
          </a:bodyPr>
          <a:lstStyle/>
          <a:p>
            <a:pPr algn="ctr"/>
            <a:r>
              <a:rPr lang="en-US" sz="1400" b="1" dirty="1"/>
              <a:t>Basis</a:t>
            </a:r>
            <a:r>
              <a:rPr lang="en-US" sz="1400" dirty="1"/>
              <a:t> - $100,000</a:t>
            </a:r>
          </a:p>
        </p:txBody>
      </p:sp>
      <p:sp>
        <p:nvSpPr>
          <p:cNvPr id="15" name="TextBox 14"/>
          <p:cNvSpPr txBox="1"/>
          <p:nvPr/>
        </p:nvSpPr>
        <p:spPr>
          <a:xfrm>
            <a:off x="2452777" y="1516775"/>
            <a:ext cx="1249061" cy="523220"/>
          </a:xfrm>
          <a:prstGeom prst="rect"/>
          <a:noFill/>
        </p:spPr>
        <p:txBody>
          <a:bodyPr wrap="none" rtlCol="0">
            <a:spAutoFit/>
          </a:bodyPr>
          <a:lstStyle/>
          <a:p>
            <a:pPr algn="ctr"/>
            <a:r>
              <a:rPr lang="en-US" sz="1400" dirty="1"/>
              <a:t>July 25, 2024</a:t>
            </a:r>
          </a:p>
          <a:p>
            <a:pPr algn="ctr"/>
            <a:r>
              <a:rPr lang="en-US" sz="1400" dirty="1"/>
              <a:t>5-Year Hold</a:t>
            </a:r>
          </a:p>
        </p:txBody>
      </p:sp>
      <p:cxnSp>
        <p:nvCxnSpPr>
          <p:cNvPr id="18" name="Straight Connector 17"/>
          <p:cNvCxnSpPr/>
          <p:nvPr/>
        </p:nvCxnSpPr>
        <p:spPr>
          <a:xfrm>
            <a:off x="4117731" y="2633296"/>
            <a:ext cx="0" cy="1063870"/>
          </a:xfrm>
          <a:prstGeom prst="line"/>
          <a:ln w="9525" cap="flat" algn="ctr">
            <a:prstDash val="soli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60537" y="1958522"/>
            <a:ext cx="1249061" cy="523220"/>
          </a:xfrm>
          <a:prstGeom prst="rect"/>
          <a:noFill/>
        </p:spPr>
        <p:txBody>
          <a:bodyPr wrap="none" rtlCol="0">
            <a:spAutoFit/>
          </a:bodyPr>
          <a:lstStyle/>
          <a:p>
            <a:pPr algn="ctr"/>
            <a:r>
              <a:rPr lang="en-US" sz="1400" dirty="1"/>
              <a:t>July 25, 2026</a:t>
            </a:r>
          </a:p>
          <a:p>
            <a:pPr algn="ctr"/>
            <a:r>
              <a:rPr lang="en-US" sz="1400" dirty="1"/>
              <a:t>7-Year Hold</a:t>
            </a:r>
          </a:p>
        </p:txBody>
      </p:sp>
      <p:sp>
        <p:nvSpPr>
          <p:cNvPr id="20" name="TextBox 19"/>
          <p:cNvSpPr txBox="1"/>
          <p:nvPr/>
        </p:nvSpPr>
        <p:spPr>
          <a:xfrm>
            <a:off x="4563168" y="1080966"/>
            <a:ext cx="1755609" cy="523220"/>
          </a:xfrm>
          <a:prstGeom prst="rect"/>
          <a:noFill/>
        </p:spPr>
        <p:txBody>
          <a:bodyPr wrap="none" rtlCol="0">
            <a:spAutoFit/>
          </a:bodyPr>
          <a:lstStyle/>
          <a:p>
            <a:pPr algn="ctr"/>
            <a:r>
              <a:rPr lang="en-US" sz="1400" dirty="1"/>
              <a:t>December 31, 2026</a:t>
            </a:r>
          </a:p>
          <a:p>
            <a:pPr algn="ctr"/>
            <a:r>
              <a:rPr lang="en-US" sz="1400" dirty="1"/>
              <a:t>End of Deferral</a:t>
            </a:r>
          </a:p>
        </p:txBody>
      </p:sp>
      <p:sp>
        <p:nvSpPr>
          <p:cNvPr id="21" name="TextBox 20"/>
          <p:cNvSpPr txBox="1"/>
          <p:nvPr/>
        </p:nvSpPr>
        <p:spPr>
          <a:xfrm>
            <a:off x="6606599" y="1960638"/>
            <a:ext cx="1249060" cy="523220"/>
          </a:xfrm>
          <a:prstGeom prst="rect"/>
          <a:noFill/>
        </p:spPr>
        <p:txBody>
          <a:bodyPr wrap="none" rtlCol="0">
            <a:spAutoFit/>
          </a:bodyPr>
          <a:lstStyle/>
          <a:p>
            <a:pPr algn="ctr"/>
            <a:r>
              <a:rPr lang="en-US" sz="1400" dirty="1"/>
              <a:t>July 25, 2029</a:t>
            </a:r>
          </a:p>
          <a:p>
            <a:pPr algn="ctr"/>
            <a:r>
              <a:rPr lang="en-US" sz="1400" dirty="1"/>
              <a:t>10-Year Hold</a:t>
            </a:r>
          </a:p>
        </p:txBody>
      </p:sp>
      <p:sp>
        <p:nvSpPr>
          <p:cNvPr id="23" name="TextBox 22"/>
          <p:cNvSpPr txBox="1"/>
          <p:nvPr/>
        </p:nvSpPr>
        <p:spPr>
          <a:xfrm>
            <a:off x="3313234" y="3994342"/>
            <a:ext cx="1608993" cy="307777"/>
          </a:xfrm>
          <a:prstGeom prst="rect"/>
          <a:noFill/>
        </p:spPr>
        <p:txBody>
          <a:bodyPr wrap="square" rtlCol="0">
            <a:spAutoFit/>
          </a:bodyPr>
          <a:lstStyle/>
          <a:p>
            <a:pPr algn="ctr"/>
            <a:r>
              <a:rPr lang="en-US" sz="1400" b="1" dirty="1"/>
              <a:t>Basis</a:t>
            </a:r>
            <a:r>
              <a:rPr lang="en-US" sz="1400" dirty="1"/>
              <a:t> - $150,000</a:t>
            </a:r>
          </a:p>
        </p:txBody>
      </p:sp>
      <p:cxnSp>
        <p:nvCxnSpPr>
          <p:cNvPr id="25" name="Straight Connector 24"/>
          <p:cNvCxnSpPr/>
          <p:nvPr/>
        </p:nvCxnSpPr>
        <p:spPr>
          <a:xfrm>
            <a:off x="5440973" y="1732803"/>
            <a:ext cx="0" cy="3215646"/>
          </a:xfrm>
          <a:prstGeom prst="line"/>
          <a:ln w="9525" cap="flat" algn="ctr">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72684" y="5064220"/>
            <a:ext cx="3336577" cy="738664"/>
          </a:xfrm>
          <a:prstGeom prst="rect"/>
          <a:noFill/>
        </p:spPr>
        <p:txBody>
          <a:bodyPr wrap="square" rtlCol="0">
            <a:spAutoFit/>
          </a:bodyPr>
          <a:lstStyle/>
          <a:p>
            <a:pPr algn="ctr"/>
            <a:r>
              <a:rPr lang="en-US" sz="1400" b="1" dirty="1"/>
              <a:t>Basis</a:t>
            </a:r>
            <a:r>
              <a:rPr lang="en-US" sz="1400" dirty="1"/>
              <a:t> - $1,000,000</a:t>
            </a:r>
          </a:p>
          <a:p>
            <a:pPr algn="ctr"/>
            <a:r>
              <a:rPr lang="en-US" sz="1400" dirty="1"/>
              <a:t>* Tax payment of $170,000</a:t>
            </a:r>
          </a:p>
          <a:p>
            <a:pPr algn="ctr"/>
            <a:r>
              <a:rPr lang="en-US" sz="1400" dirty="1"/>
              <a:t>on $850,000 of gain</a:t>
            </a:r>
          </a:p>
        </p:txBody>
      </p:sp>
      <p:sp>
        <p:nvSpPr>
          <p:cNvPr id="27" name="TextBox 26"/>
          <p:cNvSpPr txBox="1"/>
          <p:nvPr/>
        </p:nvSpPr>
        <p:spPr>
          <a:xfrm>
            <a:off x="6413886" y="3994342"/>
            <a:ext cx="1740673" cy="1169551"/>
          </a:xfrm>
          <a:prstGeom prst="rect"/>
          <a:noFill/>
        </p:spPr>
        <p:txBody>
          <a:bodyPr wrap="square" rtlCol="0">
            <a:spAutoFit/>
          </a:bodyPr>
          <a:lstStyle/>
          <a:p>
            <a:pPr algn="ctr"/>
            <a:r>
              <a:rPr lang="en-US" sz="1400" b="1" dirty="1"/>
              <a:t>FMV</a:t>
            </a:r>
            <a:r>
              <a:rPr lang="en-US" sz="1400" dirty="1"/>
              <a:t> - $5,000,000</a:t>
            </a:r>
          </a:p>
          <a:p>
            <a:pPr algn="ctr"/>
            <a:r>
              <a:rPr lang="en-US" sz="1400" b="1" dirty="1"/>
              <a:t>Basis</a:t>
            </a:r>
            <a:r>
              <a:rPr lang="en-US" sz="1400" dirty="1"/>
              <a:t> - $5,000,000</a:t>
            </a:r>
          </a:p>
          <a:p>
            <a:pPr algn="ctr"/>
            <a:r>
              <a:rPr lang="en-US" sz="1400" dirty="1"/>
              <a:t>* No additional tax due; effective tax rate of 3.4%</a:t>
            </a:r>
          </a:p>
        </p:txBody>
      </p:sp>
      <p:cxnSp>
        <p:nvCxnSpPr>
          <p:cNvPr id="28" name="Straight Connector 27"/>
          <p:cNvCxnSpPr/>
          <p:nvPr/>
        </p:nvCxnSpPr>
        <p:spPr>
          <a:xfrm>
            <a:off x="7284223" y="2623038"/>
            <a:ext cx="0" cy="1063870"/>
          </a:xfrm>
          <a:prstGeom prst="line"/>
          <a:ln w="9525" cap="flat" algn="ctr">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5358" y="5430153"/>
            <a:ext cx="3266797" cy="307777"/>
          </a:xfrm>
          <a:prstGeom prst="rect"/>
          <a:noFill/>
        </p:spPr>
        <p:txBody>
          <a:bodyPr wrap="square" rtlCol="0">
            <a:spAutoFit/>
          </a:bodyPr>
          <a:lstStyle/>
          <a:p>
            <a:r>
              <a:rPr lang="en-US" sz="1400" dirty="1"/>
              <a:t>* Example assumes a 20% tax rate </a:t>
            </a:r>
          </a:p>
        </p:txBody>
      </p:sp>
    </p:spTree>
    <p:extLst>
      <p:ext uri="{BB962C8B-B14F-4D97-AF65-F5344CB8AC3E}">
        <p14:creationId xmlns:p14="http://schemas.microsoft.com/office/powerpoint/2010/main" val="2234591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1"/>
              <a:t>Questions and Contact</a:t>
            </a:r>
          </a:p>
        </p:txBody>
      </p:sp>
      <p:sp>
        <p:nvSpPr>
          <p:cNvPr id="4" name="Content Placeholder 2">
            <a:extLst/>
          </p:cNvPr>
          <p:cNvSpPr txBox="1"/>
          <p:nvPr/>
        </p:nvSpPr>
        <p:spPr>
          <a:xfrm>
            <a:off x="3097217" y="1708095"/>
            <a:ext cx="5149970" cy="1253493"/>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lvl1pPr marL="0" indent="0" algn="ctr" defTabSz="457200" fontAlgn="base" rtl="0" eaLnBrk="0" hangingPunct="0">
              <a:spcBef>
                <a:spcPct val="20000"/>
              </a:spcBef>
              <a:spcAft>
                <a:spcPct val="0"/>
              </a:spcAft>
              <a:buFont typeface="Lucida Grande"/>
              <a:buNone/>
              <a:defRPr sz="2400" b="1">
                <a:solidFill>
                  <a:schemeClr val="tx1"/>
                </a:solidFill>
                <a:latin typeface="+mn-lt"/>
                <a:ea typeface="+mn-ea"/>
                <a:cs typeface="+mn-cs"/>
              </a:defRPr>
            </a:lvl1pPr>
            <a:lvl2pPr marL="742950" indent="-285750" algn="l" defTabSz="457200" fontAlgn="base" rtl="0" eaLnBrk="0" hangingPunct="0">
              <a:spcBef>
                <a:spcPct val="20000"/>
              </a:spcBef>
              <a:spcAft>
                <a:spcPct val="0"/>
              </a:spcAft>
              <a:buFont typeface="Arial" pitchFamily="34" charset="0"/>
              <a:buChar char="–"/>
              <a:defRPr sz="2400">
                <a:solidFill>
                  <a:schemeClr val="tx1"/>
                </a:solidFill>
                <a:latin typeface="+mn-lt"/>
              </a:defRPr>
            </a:lvl2pPr>
            <a:lvl3pPr marL="1143000" indent="-228600" algn="l" defTabSz="457200" fontAlgn="base" rtl="0" eaLnBrk="0" hangingPunct="0">
              <a:spcBef>
                <a:spcPct val="20000"/>
              </a:spcBef>
              <a:spcAft>
                <a:spcPct val="0"/>
              </a:spcAft>
              <a:buFont typeface="Arial" pitchFamily="34" charset="0"/>
              <a:buChar char="•"/>
              <a:defRPr sz="2400">
                <a:solidFill>
                  <a:schemeClr val="tx1"/>
                </a:solidFill>
                <a:latin typeface="+mn-lt"/>
              </a:defRPr>
            </a:lvl3pPr>
            <a:lvl4pPr marL="1600200" indent="-228600" algn="l" defTabSz="457200" fontAlgn="base" rtl="0" eaLnBrk="0" hangingPunct="0">
              <a:spcBef>
                <a:spcPct val="20000"/>
              </a:spcBef>
              <a:spcAft>
                <a:spcPct val="0"/>
              </a:spcAft>
              <a:buFont typeface="Arial" pitchFamily="34" charset="0"/>
              <a:buChar char="–"/>
              <a:defRPr sz="2400">
                <a:solidFill>
                  <a:schemeClr val="tx1"/>
                </a:solidFill>
                <a:latin typeface="+mn-lt"/>
              </a:defRPr>
            </a:lvl4pPr>
            <a:lvl5pPr marL="2057400" indent="-228600" algn="l" defTabSz="457200" fontAlgn="base" rtl="0" eaLnBrk="0" hangingPunct="0">
              <a:spcBef>
                <a:spcPct val="20000"/>
              </a:spcBef>
              <a:spcAft>
                <a:spcPct val="0"/>
              </a:spcAft>
              <a:buFont typeface="Arial" pitchFamily="34" charset="0"/>
              <a:buChar char="»"/>
              <a:defRPr sz="2400">
                <a:solidFill>
                  <a:schemeClr val="tx1"/>
                </a:solidFill>
                <a:latin typeface="+mn-lt"/>
              </a:defRPr>
            </a:lvl5pPr>
            <a:lvl6pPr marL="2514600" indent="-228600" algn="l" defTabSz="457200" fontAlgn="base" rtl="0">
              <a:spcBef>
                <a:spcPct val="20000"/>
              </a:spcBef>
              <a:spcAft>
                <a:spcPct val="0"/>
              </a:spcAft>
              <a:buFont typeface="Arial" pitchFamily="34" charset="0"/>
              <a:buChar char="»"/>
              <a:defRPr>
                <a:solidFill>
                  <a:srgbClr val="787C7E"/>
                </a:solidFill>
                <a:latin typeface="+mn-lt"/>
              </a:defRPr>
            </a:lvl6pPr>
            <a:lvl7pPr marL="2971800" indent="-228600" algn="l" defTabSz="457200" fontAlgn="base" rtl="0">
              <a:spcBef>
                <a:spcPct val="20000"/>
              </a:spcBef>
              <a:spcAft>
                <a:spcPct val="0"/>
              </a:spcAft>
              <a:buFont typeface="Arial" pitchFamily="34" charset="0"/>
              <a:buChar char="»"/>
              <a:defRPr>
                <a:solidFill>
                  <a:srgbClr val="787C7E"/>
                </a:solidFill>
                <a:latin typeface="+mn-lt"/>
              </a:defRPr>
            </a:lvl7pPr>
            <a:lvl8pPr marL="3429000" indent="-228600" algn="l" defTabSz="457200" fontAlgn="base" rtl="0">
              <a:spcBef>
                <a:spcPct val="20000"/>
              </a:spcBef>
              <a:spcAft>
                <a:spcPct val="0"/>
              </a:spcAft>
              <a:buFont typeface="Arial" pitchFamily="34" charset="0"/>
              <a:buChar char="»"/>
              <a:defRPr>
                <a:solidFill>
                  <a:srgbClr val="787C7E"/>
                </a:solidFill>
                <a:latin typeface="+mn-lt"/>
              </a:defRPr>
            </a:lvl8pPr>
            <a:lvl9pPr marL="3886200" indent="-228600" algn="l" defTabSz="457200" fontAlgn="base" rtl="0">
              <a:spcBef>
                <a:spcPct val="20000"/>
              </a:spcBef>
              <a:spcAft>
                <a:spcPct val="0"/>
              </a:spcAft>
              <a:buFont typeface="Arial" pitchFamily="34" charset="0"/>
              <a:buChar char="»"/>
              <a:defRPr>
                <a:solidFill>
                  <a:srgbClr val="787C7E"/>
                </a:solidFill>
                <a:latin typeface="+mn-lt"/>
              </a:defRPr>
            </a:lvl9pPr>
          </a:lstStyle>
          <a:p>
            <a:pPr algn="l"/>
            <a:endParaRPr lang="en-US" kern="0"/>
          </a:p>
          <a:p>
            <a:pPr algn="l"/>
            <a:r>
              <a:rPr lang="en-US" dirty="1"/>
              <a:t>Jenny Connors</a:t>
            </a:r>
          </a:p>
          <a:p>
            <a:pPr algn="l"/>
            <a:r>
              <a:rPr lang="en-US" dirty="1"/>
              <a:t>804.420.6582</a:t>
            </a:r>
          </a:p>
          <a:p>
            <a:pPr algn="l"/>
            <a:r>
              <a:rPr lang="en-US" dirty="1"/>
              <a:t>jconnors@williamsmullen.com</a:t>
            </a:r>
          </a:p>
        </p:txBody>
      </p:sp>
      <p:pic>
        <p:nvPicPr>
          <p:cNvPr id="7" name="Picture 6"/>
          <p:cNvPicPr>
            <a:picLocks noChangeAspect="1"/>
          </p:cNvPicPr>
          <p:nvPr/>
        </p:nvPicPr>
        <p:blipFill>
          <a:blip r:embed="rId2"/>
          <a:srcRect b="5323"/>
          <a:stretch>
            <a:fillRect/>
          </a:stretch>
        </p:blipFill>
        <p:spPr>
          <a:xfrm>
            <a:off x="1274632" y="1561471"/>
            <a:ext cx="1511860" cy="2003943"/>
          </a:xfrm>
          <a:prstGeom prst="rect"/>
        </p:spPr>
      </p:pic>
      <p:sp>
        <p:nvSpPr>
          <p:cNvPr id="2" name="Rectangle 1"/>
          <p:cNvSpPr/>
          <p:nvPr/>
        </p:nvSpPr>
        <p:spPr>
          <a:xfrm>
            <a:off x="798594" y="4001834"/>
            <a:ext cx="7500090" cy="369332"/>
          </a:xfrm>
          <a:prstGeom prst="rect"/>
        </p:spPr>
        <p:txBody>
          <a:bodyPr wrap="square">
            <a:spAutoFit/>
          </a:bodyPr>
          <a:lstStyle/>
          <a:p>
            <a:r>
              <a:rPr lang="en-US" dirty="1"/>
              <a:t>https://www.williamsmullen.com/practice/qualified-opportunity-zones</a:t>
            </a:r>
          </a:p>
        </p:txBody>
      </p:sp>
    </p:spTree>
    <p:extLst>
      <p:ext uri="{BB962C8B-B14F-4D97-AF65-F5344CB8AC3E}">
        <p14:creationId xmlns:p14="http://schemas.microsoft.com/office/powerpoint/2010/main" val="170531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3.xml><?xml version="1.0" encoding="utf-8"?>
<a:theme xmlns:a="http://schemas.openxmlformats.org/drawingml/2006/main" name="5_Office Theme">
  <a:themeElements>
    <a:clrScheme name="5_Office Theme 1">
      <a:dk1>
        <a:srgbClr val="000000"/>
      </a:dk1>
      <a:lt1>
        <a:srgbClr val="FFFFFF"/>
      </a:lt1>
      <a:dk2>
        <a:srgbClr val="003C68"/>
      </a:dk2>
      <a:lt2>
        <a:srgbClr val="EEECE1"/>
      </a:lt2>
      <a:accent1>
        <a:srgbClr val="003C68"/>
      </a:accent1>
      <a:accent2>
        <a:srgbClr val="787C7E"/>
      </a:accent2>
      <a:accent3>
        <a:srgbClr val="FFFFFF"/>
      </a:accent3>
      <a:accent4>
        <a:srgbClr val="000000"/>
      </a:accent4>
      <a:accent5>
        <a:srgbClr val="AAAFB9"/>
      </a:accent5>
      <a:accent6>
        <a:srgbClr val="6C7072"/>
      </a:accent6>
      <a:hlink>
        <a:srgbClr val="0000FF"/>
      </a:hlink>
      <a:folHlink>
        <a:srgbClr val="800080"/>
      </a:folHlink>
    </a:clrScheme>
    <a:fontScheme name="5_Office Theme">
      <a:majorFont>
        <a:latin typeface="BankGothic Md BT"/>
        <a:ea typeface=""/>
        <a:cs typeface=""/>
      </a:majorFont>
      <a:minorFont>
        <a:latin typeface="Humnst777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5_Office Theme 1">
        <a:dk1>
          <a:srgbClr val="000000"/>
        </a:dk1>
        <a:lt1>
          <a:srgbClr val="FFFFFF"/>
        </a:lt1>
        <a:dk2>
          <a:srgbClr val="003C68"/>
        </a:dk2>
        <a:lt2>
          <a:srgbClr val="EEECE1"/>
        </a:lt2>
        <a:accent1>
          <a:srgbClr val="003C68"/>
        </a:accent1>
        <a:accent2>
          <a:srgbClr val="787C7E"/>
        </a:accent2>
        <a:accent3>
          <a:srgbClr val="FFFFFF"/>
        </a:accent3>
        <a:accent4>
          <a:srgbClr val="000000"/>
        </a:accent4>
        <a:accent5>
          <a:srgbClr val="AAAFB9"/>
        </a:accent5>
        <a:accent6>
          <a:srgbClr val="6C7072"/>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Theme">
      <a:majorFont>
        <a:latin typeface="BankGothic Md BT"/>
        <a:ea typeface="Humnst777 Bd BT"/>
        <a:cs typeface="Humnst777 Bd BT"/>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blank</Template>
  <TotalTime>0</TotalTime>
  <Application>Microsoft Office PowerPoint</Application>
  <PresentationFormat/>
  <Slides>9</Slide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2019-07-22T10:15:21Z</dcterms:created>
  <dcterms:modified xsi:type="dcterms:W3CDTF">2019-07-22T10:15:21Z</dcterms:modified>
  <cp:lastPrinted>2019-07-22T10:15:21Z</cp:lastPrinted>
</cp:coreProperties>
</file>